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3.xml" ContentType="application/vnd.openxmlformats-officedocument.theme+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77" r:id="rId1"/>
  </p:sldMasterIdLst>
  <p:notesMasterIdLst>
    <p:notesMasterId r:id="rId2"/>
  </p:notesMasterIdLst>
  <p:sldIdLst>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Lst>
  <p:sldSz type="screen4x3" cy="6858000" cx="9144000"/>
  <p:notesSz cx="6858000" cy="9144000"/>
  <p:defaultTex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maximized" preferSingleView="0">
    <p:restoredLeft sz="8971" autoAdjust="0"/>
    <p:restoredTop sz="94660" autoAdjust="0"/>
  </p:normalViewPr>
  <p:slideViewPr>
    <p:cSldViewPr showGuides="0" snapToGrid="1" snapToObjects="0">
      <p:cViewPr varScale="0">
        <p:scale>
          <a:sx n="75" d="100"/>
          <a:sy n="75" d="100"/>
        </p:scale>
        <p:origin x="-3018" y="-930"/>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tableStyles" Target="tableStyle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75" name=""/>
        <p:cNvGrpSpPr/>
        <p:nvPr/>
      </p:nvGrpSpPr>
      <p:grpSpPr>
        <a:xfrm>
          <a:off x="0" y="0"/>
          <a:ext cx="0" cy="0"/>
          <a:chOff x="0" y="0"/>
          <a:chExt cx="0" cy="0"/>
        </a:xfrm>
      </p:grpSpPr>
      <p:sp>
        <p:nvSpPr>
          <p:cNvPr id="1048896"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97"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98"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99"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900"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901"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154" name=""/>
        <p:cNvGrpSpPr/>
        <p:nvPr/>
      </p:nvGrpSpPr>
      <p:grpSpPr>
        <a:xfrm rot="0">
          <a:off x="0" y="0"/>
          <a:ext cx="0" cy="0"/>
          <a:chOff x="0" y="0"/>
          <a:chExt cx="0" cy="0"/>
        </a:xfrm>
      </p:grpSpPr>
      <p:grpSp>
        <p:nvGrpSpPr>
          <p:cNvPr id="155" name=""/>
          <p:cNvGrpSpPr/>
          <p:nvPr/>
        </p:nvGrpSpPr>
        <p:grpSpPr>
          <a:xfrm rot="0">
            <a:off x="0" y="0"/>
            <a:ext cx="9144000" cy="6858000"/>
            <a:chOff x="0" y="0"/>
            <a:chExt cx="5760" cy="4320"/>
          </a:xfrm>
        </p:grpSpPr>
        <p:grpSp>
          <p:nvGrpSpPr>
            <p:cNvPr id="156" name=""/>
            <p:cNvGrpSpPr/>
            <p:nvPr/>
          </p:nvGrpSpPr>
          <p:grpSpPr>
            <a:xfrm rot="0">
              <a:off x="0" y="0"/>
              <a:ext cx="5760" cy="4320"/>
              <a:chOff x="0" y="0"/>
              <a:chExt cx="5760" cy="4320"/>
            </a:xfrm>
          </p:grpSpPr>
          <p:sp>
            <p:nvSpPr>
              <p:cNvPr id="1048800" name="Rectangle 4"/>
              <p:cNvSpPr/>
              <p:nvPr/>
            </p:nvSpPr>
            <p:spPr bwMode="ltGray">
              <a:xfrm rot="0">
                <a:off x="2112" y="0"/>
                <a:ext cx="3648" cy="96"/>
              </a:xfrm>
              <a:prstGeom prst="rect"/>
              <a:solidFill>
                <a:schemeClr val="folHlink"/>
              </a:solidFill>
              <a:ln>
                <a:noFill/>
              </a:ln>
            </p:spPr>
            <p:txBody>
              <a:bodyPr anchor="ctr" bIns="45720" lIns="91440" rIns="91440" tIns="45720" vert="horz"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en-US" lang="zh-CN"/>
              </a:p>
            </p:txBody>
          </p:sp>
          <p:grpSp>
            <p:nvGrpSpPr>
              <p:cNvPr id="157" name=""/>
              <p:cNvGrpSpPr/>
              <p:nvPr/>
            </p:nvGrpSpPr>
            <p:grpSpPr>
              <a:xfrm rot="0">
                <a:off x="0" y="0"/>
                <a:ext cx="5760" cy="4320"/>
                <a:chOff x="0" y="0"/>
                <a:chExt cx="5760" cy="4320"/>
              </a:xfrm>
            </p:grpSpPr>
            <p:sp>
              <p:nvSpPr>
                <p:cNvPr id="1048801" name="Line 6"/>
                <p:cNvSpPr/>
                <p:nvPr/>
              </p:nvSpPr>
              <p:spPr>
                <a:xfrm rot="0">
                  <a:off x="0" y="192"/>
                  <a:ext cx="5760" cy="0"/>
                </a:xfrm>
                <a:prstGeom prst="line"/>
                <a:noFill/>
                <a:ln w="9525" cap="flat" cmpd="sng">
                  <a:prstDash val="solid"/>
                  <a:round/>
                </a:ln>
              </p:spPr>
            </p:sp>
            <p:sp>
              <p:nvSpPr>
                <p:cNvPr id="1048802" name="Line 7"/>
                <p:cNvSpPr/>
                <p:nvPr/>
              </p:nvSpPr>
              <p:spPr>
                <a:xfrm rot="0">
                  <a:off x="0" y="384"/>
                  <a:ext cx="5760" cy="0"/>
                </a:xfrm>
                <a:prstGeom prst="line"/>
                <a:noFill/>
                <a:ln w="9525" cap="flat" cmpd="sng">
                  <a:prstDash val="solid"/>
                  <a:round/>
                </a:ln>
              </p:spPr>
            </p:sp>
            <p:sp>
              <p:nvSpPr>
                <p:cNvPr id="1048803" name="Line 8"/>
                <p:cNvSpPr/>
                <p:nvPr/>
              </p:nvSpPr>
              <p:spPr>
                <a:xfrm rot="0">
                  <a:off x="0" y="576"/>
                  <a:ext cx="5760" cy="0"/>
                </a:xfrm>
                <a:prstGeom prst="line"/>
                <a:noFill/>
                <a:ln w="9525" cap="flat" cmpd="sng">
                  <a:prstDash val="solid"/>
                  <a:round/>
                </a:ln>
              </p:spPr>
            </p:sp>
            <p:sp>
              <p:nvSpPr>
                <p:cNvPr id="1048804" name="Line 9"/>
                <p:cNvSpPr/>
                <p:nvPr/>
              </p:nvSpPr>
              <p:spPr>
                <a:xfrm rot="0">
                  <a:off x="0" y="768"/>
                  <a:ext cx="5760" cy="0"/>
                </a:xfrm>
                <a:prstGeom prst="line"/>
                <a:noFill/>
                <a:ln w="9525" cap="flat" cmpd="sng">
                  <a:prstDash val="solid"/>
                  <a:round/>
                </a:ln>
              </p:spPr>
            </p:sp>
            <p:sp>
              <p:nvSpPr>
                <p:cNvPr id="1048805" name="Line 10"/>
                <p:cNvSpPr/>
                <p:nvPr/>
              </p:nvSpPr>
              <p:spPr>
                <a:xfrm rot="0">
                  <a:off x="0" y="960"/>
                  <a:ext cx="5760" cy="0"/>
                </a:xfrm>
                <a:prstGeom prst="line"/>
                <a:noFill/>
                <a:ln w="9525" cap="flat" cmpd="sng">
                  <a:prstDash val="solid"/>
                  <a:round/>
                </a:ln>
              </p:spPr>
            </p:sp>
            <p:sp>
              <p:nvSpPr>
                <p:cNvPr id="1048806" name="Line 11"/>
                <p:cNvSpPr/>
                <p:nvPr/>
              </p:nvSpPr>
              <p:spPr>
                <a:xfrm rot="0">
                  <a:off x="0" y="1152"/>
                  <a:ext cx="5760" cy="0"/>
                </a:xfrm>
                <a:prstGeom prst="line"/>
                <a:noFill/>
                <a:ln w="9525" cap="flat" cmpd="sng">
                  <a:prstDash val="solid"/>
                  <a:round/>
                </a:ln>
              </p:spPr>
            </p:sp>
            <p:sp>
              <p:nvSpPr>
                <p:cNvPr id="1048807" name="Line 12"/>
                <p:cNvSpPr/>
                <p:nvPr/>
              </p:nvSpPr>
              <p:spPr>
                <a:xfrm rot="0">
                  <a:off x="0" y="1344"/>
                  <a:ext cx="5760" cy="0"/>
                </a:xfrm>
                <a:prstGeom prst="line"/>
                <a:noFill/>
                <a:ln w="9525" cap="flat" cmpd="sng">
                  <a:prstDash val="solid"/>
                  <a:round/>
                </a:ln>
              </p:spPr>
            </p:sp>
            <p:sp>
              <p:nvSpPr>
                <p:cNvPr id="1048808" name="Line 13"/>
                <p:cNvSpPr/>
                <p:nvPr/>
              </p:nvSpPr>
              <p:spPr>
                <a:xfrm rot="0">
                  <a:off x="0" y="1536"/>
                  <a:ext cx="5760" cy="0"/>
                </a:xfrm>
                <a:prstGeom prst="line"/>
                <a:noFill/>
                <a:ln w="9525" cap="flat" cmpd="sng">
                  <a:prstDash val="solid"/>
                  <a:round/>
                </a:ln>
              </p:spPr>
            </p:sp>
            <p:sp>
              <p:nvSpPr>
                <p:cNvPr id="1048809" name="Line 14"/>
                <p:cNvSpPr/>
                <p:nvPr/>
              </p:nvSpPr>
              <p:spPr>
                <a:xfrm rot="0">
                  <a:off x="0" y="1728"/>
                  <a:ext cx="5760" cy="0"/>
                </a:xfrm>
                <a:prstGeom prst="line"/>
                <a:noFill/>
                <a:ln w="9525" cap="flat" cmpd="sng">
                  <a:prstDash val="solid"/>
                  <a:round/>
                </a:ln>
              </p:spPr>
            </p:sp>
            <p:sp>
              <p:nvSpPr>
                <p:cNvPr id="1048810" name="Line 15"/>
                <p:cNvSpPr/>
                <p:nvPr/>
              </p:nvSpPr>
              <p:spPr>
                <a:xfrm rot="0">
                  <a:off x="0" y="1920"/>
                  <a:ext cx="5760" cy="0"/>
                </a:xfrm>
                <a:prstGeom prst="line"/>
                <a:noFill/>
                <a:ln w="9525" cap="flat" cmpd="sng">
                  <a:prstDash val="solid"/>
                  <a:round/>
                </a:ln>
              </p:spPr>
            </p:sp>
            <p:sp>
              <p:nvSpPr>
                <p:cNvPr id="1048811" name="Line 16"/>
                <p:cNvSpPr/>
                <p:nvPr/>
              </p:nvSpPr>
              <p:spPr>
                <a:xfrm rot="0">
                  <a:off x="0" y="2112"/>
                  <a:ext cx="5760" cy="0"/>
                </a:xfrm>
                <a:prstGeom prst="line"/>
                <a:noFill/>
                <a:ln w="9525" cap="flat" cmpd="sng">
                  <a:prstDash val="solid"/>
                  <a:round/>
                </a:ln>
              </p:spPr>
            </p:sp>
            <p:sp>
              <p:nvSpPr>
                <p:cNvPr id="1048812" name="Line 17"/>
                <p:cNvSpPr/>
                <p:nvPr/>
              </p:nvSpPr>
              <p:spPr>
                <a:xfrm rot="0">
                  <a:off x="0" y="2304"/>
                  <a:ext cx="5760" cy="0"/>
                </a:xfrm>
                <a:prstGeom prst="line"/>
                <a:noFill/>
                <a:ln w="9525" cap="flat" cmpd="sng">
                  <a:prstDash val="solid"/>
                  <a:round/>
                </a:ln>
              </p:spPr>
            </p:sp>
            <p:sp>
              <p:nvSpPr>
                <p:cNvPr id="1048813" name="Line 18"/>
                <p:cNvSpPr/>
                <p:nvPr/>
              </p:nvSpPr>
              <p:spPr>
                <a:xfrm rot="0">
                  <a:off x="0" y="2496"/>
                  <a:ext cx="5760" cy="0"/>
                </a:xfrm>
                <a:prstGeom prst="line"/>
                <a:noFill/>
                <a:ln w="9525" cap="flat" cmpd="sng">
                  <a:prstDash val="solid"/>
                  <a:round/>
                </a:ln>
              </p:spPr>
            </p:sp>
            <p:sp>
              <p:nvSpPr>
                <p:cNvPr id="1048814" name="Line 19"/>
                <p:cNvSpPr/>
                <p:nvPr/>
              </p:nvSpPr>
              <p:spPr>
                <a:xfrm rot="0">
                  <a:off x="0" y="2688"/>
                  <a:ext cx="5760" cy="0"/>
                </a:xfrm>
                <a:prstGeom prst="line"/>
                <a:noFill/>
                <a:ln w="9525" cap="flat" cmpd="sng">
                  <a:prstDash val="solid"/>
                  <a:round/>
                </a:ln>
              </p:spPr>
            </p:sp>
            <p:sp>
              <p:nvSpPr>
                <p:cNvPr id="1048815" name="Line 20"/>
                <p:cNvSpPr/>
                <p:nvPr/>
              </p:nvSpPr>
              <p:spPr>
                <a:xfrm rot="0">
                  <a:off x="0" y="2880"/>
                  <a:ext cx="5760" cy="0"/>
                </a:xfrm>
                <a:prstGeom prst="line"/>
                <a:noFill/>
                <a:ln w="9525" cap="flat" cmpd="sng">
                  <a:prstDash val="solid"/>
                  <a:round/>
                </a:ln>
              </p:spPr>
            </p:sp>
            <p:sp>
              <p:nvSpPr>
                <p:cNvPr id="1048816" name="Line 21"/>
                <p:cNvSpPr/>
                <p:nvPr/>
              </p:nvSpPr>
              <p:spPr>
                <a:xfrm rot="0">
                  <a:off x="0" y="3072"/>
                  <a:ext cx="5760" cy="0"/>
                </a:xfrm>
                <a:prstGeom prst="line"/>
                <a:noFill/>
                <a:ln w="9525" cap="flat" cmpd="sng">
                  <a:prstDash val="solid"/>
                  <a:round/>
                </a:ln>
              </p:spPr>
            </p:sp>
            <p:sp>
              <p:nvSpPr>
                <p:cNvPr id="1048817" name="Line 22"/>
                <p:cNvSpPr/>
                <p:nvPr/>
              </p:nvSpPr>
              <p:spPr>
                <a:xfrm rot="0">
                  <a:off x="0" y="3264"/>
                  <a:ext cx="5760" cy="0"/>
                </a:xfrm>
                <a:prstGeom prst="line"/>
                <a:noFill/>
                <a:ln w="9525" cap="flat" cmpd="sng">
                  <a:prstDash val="solid"/>
                  <a:round/>
                </a:ln>
              </p:spPr>
            </p:sp>
            <p:sp>
              <p:nvSpPr>
                <p:cNvPr id="1048818" name="Line 23"/>
                <p:cNvSpPr/>
                <p:nvPr/>
              </p:nvSpPr>
              <p:spPr>
                <a:xfrm rot="0">
                  <a:off x="0" y="3456"/>
                  <a:ext cx="5760" cy="0"/>
                </a:xfrm>
                <a:prstGeom prst="line"/>
                <a:noFill/>
                <a:ln w="9525" cap="flat" cmpd="sng">
                  <a:prstDash val="solid"/>
                  <a:round/>
                </a:ln>
              </p:spPr>
            </p:sp>
            <p:sp>
              <p:nvSpPr>
                <p:cNvPr id="1048819" name="Line 24"/>
                <p:cNvSpPr/>
                <p:nvPr/>
              </p:nvSpPr>
              <p:spPr>
                <a:xfrm rot="0">
                  <a:off x="0" y="3648"/>
                  <a:ext cx="5760" cy="0"/>
                </a:xfrm>
                <a:prstGeom prst="line"/>
                <a:noFill/>
                <a:ln w="9525" cap="flat" cmpd="sng">
                  <a:prstDash val="solid"/>
                  <a:round/>
                </a:ln>
              </p:spPr>
            </p:sp>
            <p:sp>
              <p:nvSpPr>
                <p:cNvPr id="1048820" name="Line 25"/>
                <p:cNvSpPr/>
                <p:nvPr/>
              </p:nvSpPr>
              <p:spPr>
                <a:xfrm rot="0">
                  <a:off x="0" y="3840"/>
                  <a:ext cx="5760" cy="0"/>
                </a:xfrm>
                <a:prstGeom prst="line"/>
                <a:noFill/>
                <a:ln w="9525" cap="flat" cmpd="sng">
                  <a:prstDash val="solid"/>
                  <a:round/>
                </a:ln>
              </p:spPr>
            </p:sp>
            <p:sp>
              <p:nvSpPr>
                <p:cNvPr id="1048821" name="Line 26"/>
                <p:cNvSpPr/>
                <p:nvPr/>
              </p:nvSpPr>
              <p:spPr>
                <a:xfrm rot="0">
                  <a:off x="0" y="4032"/>
                  <a:ext cx="5760" cy="0"/>
                </a:xfrm>
                <a:prstGeom prst="line"/>
                <a:noFill/>
                <a:ln w="9525" cap="flat" cmpd="sng">
                  <a:prstDash val="solid"/>
                  <a:round/>
                </a:ln>
              </p:spPr>
            </p:sp>
            <p:sp>
              <p:nvSpPr>
                <p:cNvPr id="1048822" name="Line 27"/>
                <p:cNvSpPr/>
                <p:nvPr/>
              </p:nvSpPr>
              <p:spPr>
                <a:xfrm rot="0">
                  <a:off x="0" y="4224"/>
                  <a:ext cx="5760" cy="0"/>
                </a:xfrm>
                <a:prstGeom prst="line"/>
                <a:noFill/>
                <a:ln w="9525" cap="flat" cmpd="sng">
                  <a:prstDash val="solid"/>
                  <a:round/>
                </a:ln>
              </p:spPr>
            </p:sp>
            <p:sp>
              <p:nvSpPr>
                <p:cNvPr id="1048823" name="Line 28"/>
                <p:cNvSpPr/>
                <p:nvPr/>
              </p:nvSpPr>
              <p:spPr>
                <a:xfrm rot="0">
                  <a:off x="192" y="0"/>
                  <a:ext cx="0" cy="4320"/>
                </a:xfrm>
                <a:prstGeom prst="line"/>
                <a:noFill/>
                <a:ln w="9525" cap="flat" cmpd="sng">
                  <a:prstDash val="solid"/>
                  <a:round/>
                </a:ln>
              </p:spPr>
            </p:sp>
            <p:sp>
              <p:nvSpPr>
                <p:cNvPr id="1048824" name="Line 29"/>
                <p:cNvSpPr/>
                <p:nvPr/>
              </p:nvSpPr>
              <p:spPr>
                <a:xfrm rot="0">
                  <a:off x="384" y="0"/>
                  <a:ext cx="0" cy="4320"/>
                </a:xfrm>
                <a:prstGeom prst="line"/>
                <a:noFill/>
                <a:ln w="9525" cap="flat" cmpd="sng">
                  <a:prstDash val="solid"/>
                  <a:round/>
                </a:ln>
              </p:spPr>
            </p:sp>
            <p:sp>
              <p:nvSpPr>
                <p:cNvPr id="1048825" name="Line 30"/>
                <p:cNvSpPr/>
                <p:nvPr/>
              </p:nvSpPr>
              <p:spPr>
                <a:xfrm rot="0">
                  <a:off x="576" y="0"/>
                  <a:ext cx="0" cy="4320"/>
                </a:xfrm>
                <a:prstGeom prst="line"/>
                <a:noFill/>
                <a:ln w="9525" cap="flat" cmpd="sng">
                  <a:prstDash val="solid"/>
                  <a:round/>
                </a:ln>
              </p:spPr>
            </p:sp>
            <p:sp>
              <p:nvSpPr>
                <p:cNvPr id="1048826" name="Line 31"/>
                <p:cNvSpPr/>
                <p:nvPr/>
              </p:nvSpPr>
              <p:spPr>
                <a:xfrm rot="0">
                  <a:off x="768" y="0"/>
                  <a:ext cx="0" cy="4320"/>
                </a:xfrm>
                <a:prstGeom prst="line"/>
                <a:noFill/>
                <a:ln w="9525" cap="flat" cmpd="sng">
                  <a:prstDash val="solid"/>
                  <a:round/>
                </a:ln>
              </p:spPr>
            </p:sp>
            <p:sp>
              <p:nvSpPr>
                <p:cNvPr id="1048827" name="Line 32"/>
                <p:cNvSpPr/>
                <p:nvPr/>
              </p:nvSpPr>
              <p:spPr>
                <a:xfrm rot="0">
                  <a:off x="960" y="0"/>
                  <a:ext cx="0" cy="4320"/>
                </a:xfrm>
                <a:prstGeom prst="line"/>
                <a:noFill/>
                <a:ln w="9525" cap="flat" cmpd="sng">
                  <a:prstDash val="solid"/>
                  <a:round/>
                </a:ln>
              </p:spPr>
            </p:sp>
            <p:sp>
              <p:nvSpPr>
                <p:cNvPr id="1048828" name="Line 33"/>
                <p:cNvSpPr/>
                <p:nvPr/>
              </p:nvSpPr>
              <p:spPr>
                <a:xfrm rot="0">
                  <a:off x="1152" y="0"/>
                  <a:ext cx="0" cy="4320"/>
                </a:xfrm>
                <a:prstGeom prst="line"/>
                <a:noFill/>
                <a:ln w="9525" cap="flat" cmpd="sng">
                  <a:prstDash val="solid"/>
                  <a:round/>
                </a:ln>
              </p:spPr>
            </p:sp>
            <p:sp>
              <p:nvSpPr>
                <p:cNvPr id="1048829" name="Line 34"/>
                <p:cNvSpPr/>
                <p:nvPr/>
              </p:nvSpPr>
              <p:spPr>
                <a:xfrm rot="0">
                  <a:off x="1344" y="0"/>
                  <a:ext cx="0" cy="4320"/>
                </a:xfrm>
                <a:prstGeom prst="line"/>
                <a:noFill/>
                <a:ln w="9525" cap="flat" cmpd="sng">
                  <a:prstDash val="solid"/>
                  <a:round/>
                </a:ln>
              </p:spPr>
            </p:sp>
            <p:sp>
              <p:nvSpPr>
                <p:cNvPr id="1048830" name="Line 35"/>
                <p:cNvSpPr/>
                <p:nvPr/>
              </p:nvSpPr>
              <p:spPr>
                <a:xfrm rot="0">
                  <a:off x="1536" y="0"/>
                  <a:ext cx="0" cy="4320"/>
                </a:xfrm>
                <a:prstGeom prst="line"/>
                <a:noFill/>
                <a:ln w="9525" cap="flat" cmpd="sng">
                  <a:prstDash val="solid"/>
                  <a:round/>
                </a:ln>
              </p:spPr>
            </p:sp>
            <p:sp>
              <p:nvSpPr>
                <p:cNvPr id="1048831" name="Line 36"/>
                <p:cNvSpPr/>
                <p:nvPr/>
              </p:nvSpPr>
              <p:spPr>
                <a:xfrm rot="0">
                  <a:off x="1728" y="0"/>
                  <a:ext cx="0" cy="4320"/>
                </a:xfrm>
                <a:prstGeom prst="line"/>
                <a:noFill/>
                <a:ln w="9525" cap="flat" cmpd="sng">
                  <a:prstDash val="solid"/>
                  <a:round/>
                </a:ln>
              </p:spPr>
            </p:sp>
            <p:sp>
              <p:nvSpPr>
                <p:cNvPr id="1048832" name="Line 37"/>
                <p:cNvSpPr/>
                <p:nvPr/>
              </p:nvSpPr>
              <p:spPr>
                <a:xfrm rot="0">
                  <a:off x="1920" y="0"/>
                  <a:ext cx="0" cy="4320"/>
                </a:xfrm>
                <a:prstGeom prst="line"/>
                <a:noFill/>
                <a:ln w="9525" cap="flat" cmpd="sng">
                  <a:prstDash val="solid"/>
                  <a:round/>
                </a:ln>
              </p:spPr>
            </p:sp>
            <p:sp>
              <p:nvSpPr>
                <p:cNvPr id="1048833" name="Line 38"/>
                <p:cNvSpPr/>
                <p:nvPr/>
              </p:nvSpPr>
              <p:spPr>
                <a:xfrm rot="0">
                  <a:off x="2112" y="0"/>
                  <a:ext cx="0" cy="4320"/>
                </a:xfrm>
                <a:prstGeom prst="line"/>
                <a:noFill/>
                <a:ln w="9525" cap="flat" cmpd="sng">
                  <a:prstDash val="solid"/>
                  <a:round/>
                </a:ln>
              </p:spPr>
            </p:sp>
            <p:sp>
              <p:nvSpPr>
                <p:cNvPr id="1048834" name="Line 39"/>
                <p:cNvSpPr/>
                <p:nvPr/>
              </p:nvSpPr>
              <p:spPr>
                <a:xfrm rot="0">
                  <a:off x="2304" y="0"/>
                  <a:ext cx="0" cy="4320"/>
                </a:xfrm>
                <a:prstGeom prst="line"/>
                <a:noFill/>
                <a:ln w="9525" cap="flat" cmpd="sng">
                  <a:prstDash val="solid"/>
                  <a:round/>
                </a:ln>
              </p:spPr>
            </p:sp>
            <p:sp>
              <p:nvSpPr>
                <p:cNvPr id="1048835" name="Line 40"/>
                <p:cNvSpPr/>
                <p:nvPr/>
              </p:nvSpPr>
              <p:spPr>
                <a:xfrm rot="0">
                  <a:off x="2496" y="0"/>
                  <a:ext cx="0" cy="4320"/>
                </a:xfrm>
                <a:prstGeom prst="line"/>
                <a:noFill/>
                <a:ln w="9525" cap="flat" cmpd="sng">
                  <a:prstDash val="solid"/>
                  <a:round/>
                </a:ln>
              </p:spPr>
            </p:sp>
            <p:sp>
              <p:nvSpPr>
                <p:cNvPr id="1048836" name="Line 41"/>
                <p:cNvSpPr/>
                <p:nvPr/>
              </p:nvSpPr>
              <p:spPr>
                <a:xfrm rot="0">
                  <a:off x="2688" y="0"/>
                  <a:ext cx="0" cy="4320"/>
                </a:xfrm>
                <a:prstGeom prst="line"/>
                <a:noFill/>
                <a:ln w="9525" cap="flat" cmpd="sng">
                  <a:prstDash val="solid"/>
                  <a:round/>
                </a:ln>
              </p:spPr>
            </p:sp>
            <p:sp>
              <p:nvSpPr>
                <p:cNvPr id="1048837" name="Line 42"/>
                <p:cNvSpPr/>
                <p:nvPr/>
              </p:nvSpPr>
              <p:spPr>
                <a:xfrm rot="0">
                  <a:off x="2880" y="0"/>
                  <a:ext cx="0" cy="4320"/>
                </a:xfrm>
                <a:prstGeom prst="line"/>
                <a:noFill/>
                <a:ln w="9525" cap="flat" cmpd="sng">
                  <a:prstDash val="solid"/>
                  <a:round/>
                </a:ln>
              </p:spPr>
            </p:sp>
            <p:sp>
              <p:nvSpPr>
                <p:cNvPr id="1048838" name="Line 43"/>
                <p:cNvSpPr/>
                <p:nvPr/>
              </p:nvSpPr>
              <p:spPr>
                <a:xfrm rot="0">
                  <a:off x="3072" y="0"/>
                  <a:ext cx="0" cy="4320"/>
                </a:xfrm>
                <a:prstGeom prst="line"/>
                <a:noFill/>
                <a:ln w="9525" cap="flat" cmpd="sng">
                  <a:prstDash val="solid"/>
                  <a:round/>
                </a:ln>
              </p:spPr>
            </p:sp>
            <p:sp>
              <p:nvSpPr>
                <p:cNvPr id="1048839" name="Line 44"/>
                <p:cNvSpPr/>
                <p:nvPr/>
              </p:nvSpPr>
              <p:spPr>
                <a:xfrm rot="0">
                  <a:off x="3264" y="0"/>
                  <a:ext cx="0" cy="4320"/>
                </a:xfrm>
                <a:prstGeom prst="line"/>
                <a:noFill/>
                <a:ln w="9525" cap="flat" cmpd="sng">
                  <a:prstDash val="solid"/>
                  <a:round/>
                </a:ln>
              </p:spPr>
            </p:sp>
            <p:sp>
              <p:nvSpPr>
                <p:cNvPr id="1048840" name="Line 45"/>
                <p:cNvSpPr/>
                <p:nvPr/>
              </p:nvSpPr>
              <p:spPr>
                <a:xfrm rot="0">
                  <a:off x="3456" y="0"/>
                  <a:ext cx="0" cy="4320"/>
                </a:xfrm>
                <a:prstGeom prst="line"/>
                <a:noFill/>
                <a:ln w="9525" cap="flat" cmpd="sng">
                  <a:prstDash val="solid"/>
                  <a:round/>
                </a:ln>
              </p:spPr>
            </p:sp>
            <p:sp>
              <p:nvSpPr>
                <p:cNvPr id="1048841" name="Line 46"/>
                <p:cNvSpPr/>
                <p:nvPr/>
              </p:nvSpPr>
              <p:spPr>
                <a:xfrm rot="0">
                  <a:off x="3648" y="0"/>
                  <a:ext cx="0" cy="4320"/>
                </a:xfrm>
                <a:prstGeom prst="line"/>
                <a:noFill/>
                <a:ln w="9525" cap="flat" cmpd="sng">
                  <a:prstDash val="solid"/>
                  <a:round/>
                </a:ln>
              </p:spPr>
            </p:sp>
            <p:sp>
              <p:nvSpPr>
                <p:cNvPr id="1048842" name="Line 47"/>
                <p:cNvSpPr/>
                <p:nvPr/>
              </p:nvSpPr>
              <p:spPr>
                <a:xfrm rot="0">
                  <a:off x="3840" y="0"/>
                  <a:ext cx="0" cy="4320"/>
                </a:xfrm>
                <a:prstGeom prst="line"/>
                <a:noFill/>
                <a:ln w="9525" cap="flat" cmpd="sng">
                  <a:prstDash val="solid"/>
                  <a:round/>
                </a:ln>
              </p:spPr>
            </p:sp>
            <p:sp>
              <p:nvSpPr>
                <p:cNvPr id="1048843" name="Line 48"/>
                <p:cNvSpPr/>
                <p:nvPr/>
              </p:nvSpPr>
              <p:spPr>
                <a:xfrm rot="0">
                  <a:off x="4032" y="0"/>
                  <a:ext cx="0" cy="4320"/>
                </a:xfrm>
                <a:prstGeom prst="line"/>
                <a:noFill/>
                <a:ln w="9525" cap="flat" cmpd="sng">
                  <a:prstDash val="solid"/>
                  <a:round/>
                </a:ln>
              </p:spPr>
            </p:sp>
            <p:sp>
              <p:nvSpPr>
                <p:cNvPr id="1048844" name="Line 49"/>
                <p:cNvSpPr/>
                <p:nvPr/>
              </p:nvSpPr>
              <p:spPr>
                <a:xfrm rot="0">
                  <a:off x="4224" y="0"/>
                  <a:ext cx="0" cy="4320"/>
                </a:xfrm>
                <a:prstGeom prst="line"/>
                <a:noFill/>
                <a:ln w="9525" cap="flat" cmpd="sng">
                  <a:prstDash val="solid"/>
                  <a:round/>
                </a:ln>
              </p:spPr>
            </p:sp>
            <p:sp>
              <p:nvSpPr>
                <p:cNvPr id="1048845" name="Line 50"/>
                <p:cNvSpPr/>
                <p:nvPr/>
              </p:nvSpPr>
              <p:spPr>
                <a:xfrm rot="0">
                  <a:off x="4416" y="0"/>
                  <a:ext cx="0" cy="4320"/>
                </a:xfrm>
                <a:prstGeom prst="line"/>
                <a:noFill/>
                <a:ln w="9525" cap="flat" cmpd="sng">
                  <a:prstDash val="solid"/>
                  <a:round/>
                </a:ln>
              </p:spPr>
            </p:sp>
            <p:sp>
              <p:nvSpPr>
                <p:cNvPr id="1048846" name="Line 51"/>
                <p:cNvSpPr/>
                <p:nvPr/>
              </p:nvSpPr>
              <p:spPr>
                <a:xfrm rot="0">
                  <a:off x="4608" y="0"/>
                  <a:ext cx="0" cy="4320"/>
                </a:xfrm>
                <a:prstGeom prst="line"/>
                <a:noFill/>
                <a:ln w="9525" cap="flat" cmpd="sng">
                  <a:prstDash val="solid"/>
                  <a:round/>
                </a:ln>
              </p:spPr>
            </p:sp>
            <p:sp>
              <p:nvSpPr>
                <p:cNvPr id="1048847" name="Line 52"/>
                <p:cNvSpPr/>
                <p:nvPr/>
              </p:nvSpPr>
              <p:spPr>
                <a:xfrm rot="0">
                  <a:off x="4800" y="0"/>
                  <a:ext cx="0" cy="4320"/>
                </a:xfrm>
                <a:prstGeom prst="line"/>
                <a:noFill/>
                <a:ln w="9525" cap="flat" cmpd="sng">
                  <a:prstDash val="solid"/>
                  <a:round/>
                </a:ln>
              </p:spPr>
            </p:sp>
            <p:sp>
              <p:nvSpPr>
                <p:cNvPr id="1048848" name="Line 53"/>
                <p:cNvSpPr/>
                <p:nvPr/>
              </p:nvSpPr>
              <p:spPr>
                <a:xfrm rot="0">
                  <a:off x="4992" y="0"/>
                  <a:ext cx="0" cy="4320"/>
                </a:xfrm>
                <a:prstGeom prst="line"/>
                <a:noFill/>
                <a:ln w="9525" cap="flat" cmpd="sng">
                  <a:prstDash val="solid"/>
                  <a:round/>
                </a:ln>
              </p:spPr>
            </p:sp>
            <p:sp>
              <p:nvSpPr>
                <p:cNvPr id="1048849" name="Line 54"/>
                <p:cNvSpPr/>
                <p:nvPr/>
              </p:nvSpPr>
              <p:spPr>
                <a:xfrm rot="0">
                  <a:off x="5184" y="0"/>
                  <a:ext cx="0" cy="4320"/>
                </a:xfrm>
                <a:prstGeom prst="line"/>
                <a:noFill/>
                <a:ln w="9525" cap="flat" cmpd="sng">
                  <a:prstDash val="solid"/>
                  <a:round/>
                </a:ln>
              </p:spPr>
            </p:sp>
            <p:sp>
              <p:nvSpPr>
                <p:cNvPr id="1048850" name="Line 55"/>
                <p:cNvSpPr/>
                <p:nvPr/>
              </p:nvSpPr>
              <p:spPr>
                <a:xfrm rot="0">
                  <a:off x="5376" y="0"/>
                  <a:ext cx="0" cy="4320"/>
                </a:xfrm>
                <a:prstGeom prst="line"/>
                <a:noFill/>
                <a:ln w="9525" cap="flat" cmpd="sng">
                  <a:prstDash val="solid"/>
                  <a:round/>
                </a:ln>
              </p:spPr>
            </p:sp>
            <p:sp>
              <p:nvSpPr>
                <p:cNvPr id="1048851" name="Line 56"/>
                <p:cNvSpPr/>
                <p:nvPr/>
              </p:nvSpPr>
              <p:spPr>
                <a:xfrm rot="0">
                  <a:off x="5568" y="0"/>
                  <a:ext cx="0" cy="4320"/>
                </a:xfrm>
                <a:prstGeom prst="line"/>
                <a:noFill/>
                <a:ln w="9525" cap="flat" cmpd="sng">
                  <a:prstDash val="solid"/>
                  <a:round/>
                </a:ln>
              </p:spPr>
            </p:sp>
          </p:grpSp>
          <p:sp>
            <p:nvSpPr>
              <p:cNvPr id="1048852" name="Line 57"/>
              <p:cNvSpPr/>
              <p:nvPr/>
            </p:nvSpPr>
            <p:spPr bwMode="ltGray">
              <a:xfrm rot="0">
                <a:off x="5568" y="0"/>
                <a:ext cx="0" cy="1488"/>
              </a:xfrm>
              <a:prstGeom prst="line"/>
              <a:noFill/>
              <a:ln w="9525" cap="flat" cmpd="sng">
                <a:solidFill>
                  <a:schemeClr val="hlink">
                    <a:alpha val="100000"/>
                  </a:schemeClr>
                </a:solidFill>
                <a:prstDash val="solid"/>
                <a:round/>
              </a:ln>
            </p:spPr>
          </p:sp>
        </p:grpSp>
        <p:grpSp>
          <p:nvGrpSpPr>
            <p:cNvPr id="158" name=""/>
            <p:cNvGrpSpPr/>
            <p:nvPr/>
          </p:nvGrpSpPr>
          <p:grpSpPr>
            <a:xfrm rot="0">
              <a:off x="3" y="559"/>
              <a:ext cx="4192" cy="1796"/>
              <a:chOff x="3" y="559"/>
              <a:chExt cx="4192" cy="1796"/>
            </a:xfrm>
          </p:grpSpPr>
          <p:sp>
            <p:nvSpPr>
              <p:cNvPr id="1048853" name="Line 59"/>
              <p:cNvSpPr/>
              <p:nvPr/>
            </p:nvSpPr>
            <p:spPr bwMode="ltGray">
              <a:xfrm rot="0">
                <a:off x="506" y="559"/>
                <a:ext cx="0" cy="1796"/>
              </a:xfrm>
              <a:prstGeom prst="line"/>
              <a:noFill/>
              <a:ln w="9525" cap="flat" cmpd="sng">
                <a:solidFill>
                  <a:schemeClr val="hlink">
                    <a:alpha val="100000"/>
                  </a:schemeClr>
                </a:solidFill>
                <a:prstDash val="solid"/>
                <a:round/>
              </a:ln>
            </p:spPr>
          </p:sp>
          <p:sp>
            <p:nvSpPr>
              <p:cNvPr id="1048854" name="Line 60"/>
              <p:cNvSpPr/>
              <p:nvPr/>
            </p:nvSpPr>
            <p:spPr bwMode="ltGray">
              <a:xfrm rot="0" flipH="1" flipV="1">
                <a:off x="3" y="1924"/>
                <a:ext cx="3211" cy="1"/>
              </a:xfrm>
              <a:prstGeom prst="line"/>
              <a:noFill/>
              <a:ln w="9525" cap="flat" cmpd="sng">
                <a:solidFill>
                  <a:schemeClr val="hlink">
                    <a:alpha val="100000"/>
                  </a:schemeClr>
                </a:solidFill>
                <a:prstDash val="solid"/>
                <a:round/>
              </a:ln>
            </p:spPr>
          </p:sp>
          <p:sp>
            <p:nvSpPr>
              <p:cNvPr id="1048855" name="Line 61"/>
              <p:cNvSpPr/>
              <p:nvPr/>
            </p:nvSpPr>
            <p:spPr bwMode="ltGray">
              <a:xfrm rot="0" flipH="1" flipV="1">
                <a:off x="384" y="938"/>
                <a:ext cx="3811" cy="1"/>
              </a:xfrm>
              <a:prstGeom prst="line"/>
              <a:noFill/>
              <a:ln w="9525" cap="flat" cmpd="sng">
                <a:solidFill>
                  <a:schemeClr val="hlink">
                    <a:alpha val="100000"/>
                  </a:schemeClr>
                </a:solidFill>
                <a:prstDash val="solid"/>
                <a:round/>
              </a:ln>
            </p:spPr>
          </p:sp>
          <p:sp>
            <p:nvSpPr>
              <p:cNvPr id="1048856" name="Arc 62"/>
              <p:cNvSpPr/>
              <p:nvPr/>
            </p:nvSpPr>
            <p:spPr bwMode="ltGray">
              <a:xfrm rot="16200000" flipH="1">
                <a:off x="423" y="860"/>
                <a:ext cx="156" cy="157"/>
              </a:xfrm>
              <a:custGeom>
                <a:avLst/>
                <a:gdLst>
                  <a:gd name="l" fmla="*/ 0 w 43195"/>
                  <a:gd name="t" fmla="*/ 0 h 43200"/>
                  <a:gd name="r" fmla="*/ 43195 w 43195"/>
                  <a:gd name="b" fmla="*/ 43200 h 43200"/>
                </a:gdLst>
                <a:ahLst/>
                <a:rect l="l" t="t"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path>
                </a:pathLst>
              </a:custGeom>
              <a:noFill/>
              <a:ln w="9525" cap="flat" cmpd="sng">
                <a:solidFill>
                  <a:schemeClr val="hlink">
                    <a:alpha val="100000"/>
                  </a:schemeClr>
                </a:solidFill>
                <a:prstDash val="solid"/>
                <a:round/>
              </a:ln>
            </p:spPr>
            <p:txBody>
              <a:bodyPr anchor="ctr" bIns="45720" lIns="91440" rIns="91440" tIns="45720" vert="horz"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en-US" lang="zh-CN"/>
              </a:p>
            </p:txBody>
          </p:sp>
        </p:grpSp>
        <p:grpSp>
          <p:nvGrpSpPr>
            <p:cNvPr id="159" name=""/>
            <p:cNvGrpSpPr/>
            <p:nvPr/>
          </p:nvGrpSpPr>
          <p:grpSpPr>
            <a:xfrm rot="0">
              <a:off x="1480" y="1952"/>
              <a:ext cx="3808" cy="1812"/>
              <a:chOff x="1480" y="1952"/>
              <a:chExt cx="3808" cy="1812"/>
            </a:xfrm>
          </p:grpSpPr>
          <p:sp>
            <p:nvSpPr>
              <p:cNvPr id="1048857" name="Line 64"/>
              <p:cNvSpPr/>
              <p:nvPr/>
            </p:nvSpPr>
            <p:spPr bwMode="ltGray">
              <a:xfrm rot="0" flipV="1">
                <a:off x="1480" y="3442"/>
                <a:ext cx="3808" cy="0"/>
              </a:xfrm>
              <a:prstGeom prst="line"/>
              <a:noFill/>
              <a:ln w="9525" cap="flat" cmpd="sng">
                <a:solidFill>
                  <a:schemeClr val="hlink">
                    <a:alpha val="100000"/>
                  </a:schemeClr>
                </a:solidFill>
                <a:prstDash val="solid"/>
                <a:round/>
              </a:ln>
            </p:spPr>
          </p:sp>
          <p:sp>
            <p:nvSpPr>
              <p:cNvPr id="1048858" name="Line 65"/>
              <p:cNvSpPr/>
              <p:nvPr/>
            </p:nvSpPr>
            <p:spPr bwMode="ltGray">
              <a:xfrm rot="0" flipH="1">
                <a:off x="5172" y="1952"/>
                <a:ext cx="0" cy="1812"/>
              </a:xfrm>
              <a:prstGeom prst="line"/>
              <a:noFill/>
              <a:ln w="9525" cap="flat" cmpd="sng">
                <a:solidFill>
                  <a:schemeClr val="hlink">
                    <a:alpha val="100000"/>
                  </a:schemeClr>
                </a:solidFill>
                <a:prstDash val="solid"/>
                <a:round/>
              </a:ln>
            </p:spPr>
          </p:sp>
          <p:sp>
            <p:nvSpPr>
              <p:cNvPr id="1048859" name="Arc 66"/>
              <p:cNvSpPr/>
              <p:nvPr/>
            </p:nvSpPr>
            <p:spPr bwMode="ltGray">
              <a:xfrm rot="5400000">
                <a:off x="5095" y="3346"/>
                <a:ext cx="156" cy="157"/>
              </a:xfrm>
              <a:custGeom>
                <a:avLst/>
                <a:gdLst>
                  <a:gd name="l" fmla="*/ 0 w 43195"/>
                  <a:gd name="t" fmla="*/ 0 h 43200"/>
                  <a:gd name="r" fmla="*/ 43195 w 43195"/>
                  <a:gd name="b" fmla="*/ 43200 h 43200"/>
                </a:gdLst>
                <a:ahLst/>
                <a:rect l="l" t="t"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path>
                </a:pathLst>
              </a:custGeom>
              <a:noFill/>
              <a:ln w="9525" cap="flat" cmpd="sng">
                <a:solidFill>
                  <a:schemeClr val="hlink">
                    <a:alpha val="100000"/>
                  </a:schemeClr>
                </a:solidFill>
                <a:prstDash val="solid"/>
                <a:round/>
              </a:ln>
            </p:spPr>
            <p:txBody>
              <a:bodyPr anchor="ctr" bIns="45720" lIns="91440" rIns="91440" tIns="45720" vert="horz"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en-US" lang="zh-CN"/>
              </a:p>
            </p:txBody>
          </p:sp>
        </p:grpSp>
      </p:grpSp>
      <p:sp>
        <p:nvSpPr>
          <p:cNvPr id="1048862" name="Rectangle 69"/>
          <p:cNvSpPr/>
          <p:nvPr>
            <p:ph type="dt" sz="quarter"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863" name="Rectangle 70"/>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
        <p:nvSpPr>
          <p:cNvPr id="1048864" name="Rectangle 71"/>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866" name="Rectangle 68" descr="Rectangle: Click to edit Master text styles Second level Third level Fourth level Fifth level"/>
          <p:cNvSpPr>
            <a:spLocks noGrp="1" noChangeArrowheads="1"/>
          </p:cNvSpPr>
          <p:nvPr>
            <p:ph type="subTitle" idx="1"/>
          </p:nvPr>
        </p:nvSpPr>
        <p:spPr>
          <a:xfrm>
            <a:off x="990600" y="3309938"/>
            <a:ext cx="6400800" cy="1752600"/>
          </a:xfrm>
        </p:spPr>
        <p:txBody>
          <a:bodyPr/>
          <a:lstStyle>
            <a:lvl1pPr indent="0" marL="0">
              <a:buFont typeface="Wingdings" pitchFamily="2" charset="2"/>
              <a:buNone/>
            </a:lvl1pPr>
          </a:lstStyle>
          <a:p>
            <a:r>
              <a:rPr altLang="en-US" lang="zh-CN" noProof="1"/>
              <a:t>单击此处编辑母版副标题样式</a:t>
            </a:r>
          </a:p>
        </p:txBody>
      </p:sp>
      <p:sp>
        <p:nvSpPr>
          <p:cNvPr id="1048865" name="Rectangle 67"/>
          <p:cNvSpPr>
            <a:spLocks noGrp="1" noChangeArrowheads="1"/>
          </p:cNvSpPr>
          <p:nvPr>
            <p:ph type="ctrTitle"/>
          </p:nvPr>
        </p:nvSpPr>
        <p:spPr>
          <a:xfrm>
            <a:off x="990600" y="1752600"/>
            <a:ext cx="7772400" cy="1143000"/>
          </a:xfrm>
        </p:spPr>
        <p:txBody>
          <a:bodyPr/>
          <a:p>
            <a:r>
              <a:rPr altLang="en-US" lang="zh-CN" noProof="1"/>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169" name=""/>
        <p:cNvGrpSpPr/>
        <p:nvPr/>
      </p:nvGrpSpPr>
      <p:grpSpPr>
        <a:xfrm>
          <a:off x="0" y="0"/>
          <a:ext cx="0" cy="0"/>
          <a:chOff x="0" y="0"/>
          <a:chExt cx="0" cy="0"/>
        </a:xfrm>
      </p:grpSpPr>
      <p:sp>
        <p:nvSpPr>
          <p:cNvPr id="1048884" name="标题 1"/>
          <p:cNvSpPr>
            <a:spLocks noGrp="1"/>
          </p:cNvSpPr>
          <p:nvPr>
            <p:ph type="title"/>
          </p:nvPr>
        </p:nvSpPr>
        <p:spPr/>
        <p:txBody>
          <a:bodyPr/>
          <a:p>
            <a:r>
              <a:rPr altLang="en-US" lang="zh-CN" noProof="1" smtClean="0"/>
              <a:t>单击此处编辑母版标题样式</a:t>
            </a:r>
            <a:endParaRPr altLang="en-US" lang="zh-CN" noProof="1"/>
          </a:p>
        </p:txBody>
      </p:sp>
      <p:sp>
        <p:nvSpPr>
          <p:cNvPr id="1048885" name="竖排文字占位符 2"/>
          <p:cNvSpPr>
            <a:spLocks noGrp="1"/>
          </p:cNvSpPr>
          <p:nvPr>
            <p:ph type="body" orient="vert" idx="1"/>
          </p:nvPr>
        </p:nvSpPr>
        <p:spPr/>
        <p:txBody>
          <a:bodyPr vert="eaVert"/>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垂直排列标题与文本">
    <p:spTree>
      <p:nvGrpSpPr>
        <p:cNvPr id="170" name=""/>
        <p:cNvGrpSpPr/>
        <p:nvPr/>
      </p:nvGrpSpPr>
      <p:grpSpPr>
        <a:xfrm>
          <a:off x="0" y="0"/>
          <a:ext cx="0" cy="0"/>
          <a:chOff x="0" y="0"/>
          <a:chExt cx="0" cy="0"/>
        </a:xfrm>
      </p:grpSpPr>
      <p:sp>
        <p:nvSpPr>
          <p:cNvPr id="1048886" name="竖排标题 1"/>
          <p:cNvSpPr>
            <a:spLocks noGrp="1"/>
          </p:cNvSpPr>
          <p:nvPr>
            <p:ph type="title" orient="vert"/>
          </p:nvPr>
        </p:nvSpPr>
        <p:spPr>
          <a:xfrm>
            <a:off x="6629400" y="533400"/>
            <a:ext cx="1981200" cy="5486400"/>
          </a:xfrm>
        </p:spPr>
        <p:txBody>
          <a:bodyPr vert="eaVert"/>
          <a:p>
            <a:r>
              <a:rPr altLang="en-US" lang="zh-CN" noProof="1" smtClean="0"/>
              <a:t>单击此处编辑母版标题样式</a:t>
            </a:r>
            <a:endParaRPr altLang="en-US" lang="zh-CN" noProof="1"/>
          </a:p>
        </p:txBody>
      </p:sp>
      <p:sp>
        <p:nvSpPr>
          <p:cNvPr id="1048887" name="竖排文字占位符 2"/>
          <p:cNvSpPr>
            <a:spLocks noGrp="1"/>
          </p:cNvSpPr>
          <p:nvPr>
            <p:ph type="body" orient="vert" idx="1"/>
          </p:nvPr>
        </p:nvSpPr>
        <p:spPr>
          <a:xfrm>
            <a:off x="685800" y="533400"/>
            <a:ext cx="5791200" cy="5486400"/>
          </a:xfrm>
        </p:spPr>
        <p:txBody>
          <a:bodyPr vert="eaVert"/>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xAndTwoObj">
  <p:cSld name="标题，文本与两项内容">
    <p:spTree>
      <p:nvGrpSpPr>
        <p:cNvPr id="171" name=""/>
        <p:cNvGrpSpPr/>
        <p:nvPr/>
      </p:nvGrpSpPr>
      <p:grpSpPr>
        <a:xfrm>
          <a:off x="0" y="0"/>
          <a:ext cx="0" cy="0"/>
          <a:chOff x="0" y="0"/>
          <a:chExt cx="0" cy="0"/>
        </a:xfrm>
      </p:grpSpPr>
      <p:sp>
        <p:nvSpPr>
          <p:cNvPr id="1048888" name="标题 1"/>
          <p:cNvSpPr>
            <a:spLocks noGrp="1"/>
          </p:cNvSpPr>
          <p:nvPr>
            <p:ph type="title"/>
          </p:nvPr>
        </p:nvSpPr>
        <p:spPr>
          <a:xfrm>
            <a:off x="685800" y="533400"/>
            <a:ext cx="7772400" cy="1143000"/>
          </a:xfrm>
        </p:spPr>
        <p:txBody>
          <a:bodyPr/>
          <a:p>
            <a:r>
              <a:rPr altLang="en-US" lang="zh-CN" noProof="1" smtClean="0"/>
              <a:t>单击此处编辑母版标题样式</a:t>
            </a:r>
            <a:endParaRPr altLang="en-US" lang="zh-CN" noProof="1"/>
          </a:p>
        </p:txBody>
      </p:sp>
      <p:sp>
        <p:nvSpPr>
          <p:cNvPr id="1048889" name="文本占位符 2"/>
          <p:cNvSpPr>
            <a:spLocks noGrp="1"/>
          </p:cNvSpPr>
          <p:nvPr>
            <p:ph type="body" sz="half" idx="1"/>
          </p:nvPr>
        </p:nvSpPr>
        <p:spPr>
          <a:xfrm>
            <a:off x="838200" y="1905000"/>
            <a:ext cx="3810000" cy="41148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90" name="内容占位符 3"/>
          <p:cNvSpPr>
            <a:spLocks noGrp="1"/>
          </p:cNvSpPr>
          <p:nvPr>
            <p:ph sz="quarter" idx="2"/>
          </p:nvPr>
        </p:nvSpPr>
        <p:spPr>
          <a:xfrm>
            <a:off x="4800600" y="1905000"/>
            <a:ext cx="3810000" cy="19812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91" name="内容占位符 4"/>
          <p:cNvSpPr>
            <a:spLocks noGrp="1"/>
          </p:cNvSpPr>
          <p:nvPr>
            <p:ph sz="quarter" idx="3"/>
          </p:nvPr>
        </p:nvSpPr>
        <p:spPr>
          <a:xfrm>
            <a:off x="4800600" y="4038600"/>
            <a:ext cx="3810000" cy="19812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Only">
  <p:cSld name="内容">
    <p:spTree>
      <p:nvGrpSpPr>
        <p:cNvPr id="172" name=""/>
        <p:cNvGrpSpPr/>
        <p:nvPr/>
      </p:nvGrpSpPr>
      <p:grpSpPr>
        <a:xfrm>
          <a:off x="0" y="0"/>
          <a:ext cx="0" cy="0"/>
          <a:chOff x="0" y="0"/>
          <a:chExt cx="0" cy="0"/>
        </a:xfrm>
      </p:grpSpPr>
      <p:sp>
        <p:nvSpPr>
          <p:cNvPr id="1048892" name="内容占位符 1"/>
          <p:cNvSpPr>
            <a:spLocks noGrp="1"/>
          </p:cNvSpPr>
          <p:nvPr>
            <p:ph/>
          </p:nvPr>
        </p:nvSpPr>
        <p:spPr>
          <a:xfrm>
            <a:off x="685800" y="533400"/>
            <a:ext cx="7924800" cy="54864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txAndObj">
  <p:cSld name="标题，文本与内容">
    <p:spTree>
      <p:nvGrpSpPr>
        <p:cNvPr id="173" name=""/>
        <p:cNvGrpSpPr/>
        <p:nvPr/>
      </p:nvGrpSpPr>
      <p:grpSpPr>
        <a:xfrm>
          <a:off x="0" y="0"/>
          <a:ext cx="0" cy="0"/>
          <a:chOff x="0" y="0"/>
          <a:chExt cx="0" cy="0"/>
        </a:xfrm>
      </p:grpSpPr>
      <p:sp>
        <p:nvSpPr>
          <p:cNvPr id="1048893" name="标题 1"/>
          <p:cNvSpPr>
            <a:spLocks noGrp="1"/>
          </p:cNvSpPr>
          <p:nvPr>
            <p:ph type="title"/>
          </p:nvPr>
        </p:nvSpPr>
        <p:spPr>
          <a:xfrm>
            <a:off x="685800" y="533400"/>
            <a:ext cx="7772400" cy="1143000"/>
          </a:xfrm>
        </p:spPr>
        <p:txBody>
          <a:bodyPr/>
          <a:p>
            <a:r>
              <a:rPr altLang="en-US" lang="zh-CN" noProof="1" smtClean="0"/>
              <a:t>单击此处编辑母版标题样式</a:t>
            </a:r>
            <a:endParaRPr altLang="en-US" lang="zh-CN" noProof="1"/>
          </a:p>
        </p:txBody>
      </p:sp>
      <p:sp>
        <p:nvSpPr>
          <p:cNvPr id="1048894" name="文本占位符 2"/>
          <p:cNvSpPr>
            <a:spLocks noGrp="1"/>
          </p:cNvSpPr>
          <p:nvPr>
            <p:ph type="body" sz="half" idx="1"/>
          </p:nvPr>
        </p:nvSpPr>
        <p:spPr>
          <a:xfrm>
            <a:off x="838200" y="1905000"/>
            <a:ext cx="3810000" cy="41148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95" name="内容占位符 3"/>
          <p:cNvSpPr>
            <a:spLocks noGrp="1"/>
          </p:cNvSpPr>
          <p:nvPr>
            <p:ph sz="half" idx="2"/>
          </p:nvPr>
        </p:nvSpPr>
        <p:spPr>
          <a:xfrm>
            <a:off x="4800600" y="1905000"/>
            <a:ext cx="3810000" cy="4114800"/>
          </a:xfrm>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31" name=""/>
        <p:cNvGrpSpPr/>
        <p:nvPr/>
      </p:nvGrpSpPr>
      <p:grpSpPr>
        <a:xfrm>
          <a:off x="0" y="0"/>
          <a:ext cx="0" cy="0"/>
          <a:chOff x="0" y="0"/>
          <a:chExt cx="0" cy="0"/>
        </a:xfrm>
      </p:grpSpPr>
      <p:sp>
        <p:nvSpPr>
          <p:cNvPr id="1048640" name="标题 1"/>
          <p:cNvSpPr>
            <a:spLocks noGrp="1"/>
          </p:cNvSpPr>
          <p:nvPr>
            <p:ph type="title"/>
          </p:nvPr>
        </p:nvSpPr>
        <p:spPr/>
        <p:txBody>
          <a:bodyPr/>
          <a:p>
            <a:r>
              <a:rPr altLang="en-US" lang="zh-CN" noProof="1" smtClean="0"/>
              <a:t>单击此处编辑母版标题样式</a:t>
            </a:r>
            <a:endParaRPr altLang="en-US" lang="zh-CN" noProof="1"/>
          </a:p>
        </p:txBody>
      </p:sp>
      <p:sp>
        <p:nvSpPr>
          <p:cNvPr id="1048641" name="内容占位符 2"/>
          <p:cNvSpPr>
            <a:spLocks noGrp="1"/>
          </p:cNvSpPr>
          <p:nvPr>
            <p:ph idx="1"/>
          </p:nvPr>
        </p:nvSpPr>
        <p:spPr/>
        <p:txBody>
          <a:bodyPr/>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162" name=""/>
        <p:cNvGrpSpPr/>
        <p:nvPr/>
      </p:nvGrpSpPr>
      <p:grpSpPr>
        <a:xfrm>
          <a:off x="0" y="0"/>
          <a:ext cx="0" cy="0"/>
          <a:chOff x="0" y="0"/>
          <a:chExt cx="0" cy="0"/>
        </a:xfrm>
      </p:grpSpPr>
      <p:sp>
        <p:nvSpPr>
          <p:cNvPr id="1048867" name="标题 1"/>
          <p:cNvSpPr>
            <a:spLocks noGrp="1"/>
          </p:cNvSpPr>
          <p:nvPr>
            <p:ph type="title"/>
          </p:nvPr>
        </p:nvSpPr>
        <p:spPr>
          <a:xfrm>
            <a:off x="722313" y="4406900"/>
            <a:ext cx="7772400" cy="1362075"/>
          </a:xfrm>
        </p:spPr>
        <p:txBody>
          <a:bodyPr anchor="t"/>
          <a:lstStyle>
            <a:lvl1pPr algn="l">
              <a:defRPr b="1" cap="all" sz="4000"/>
            </a:lvl1pPr>
          </a:lstStyle>
          <a:p>
            <a:r>
              <a:rPr altLang="en-US" lang="zh-CN" noProof="1" smtClean="0"/>
              <a:t>单击此处编辑母版标题样式</a:t>
            </a:r>
            <a:endParaRPr altLang="en-US" lang="zh-CN" noProof="1"/>
          </a:p>
        </p:txBody>
      </p:sp>
      <p:sp>
        <p:nvSpPr>
          <p:cNvPr id="1048868" name="文本占位符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altLang="en-US" lang="zh-CN" noProof="1" smtClean="0"/>
              <a:t>单击此处编辑母版文本样式</a:t>
            </a:r>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163" name=""/>
        <p:cNvGrpSpPr/>
        <p:nvPr/>
      </p:nvGrpSpPr>
      <p:grpSpPr>
        <a:xfrm>
          <a:off x="0" y="0"/>
          <a:ext cx="0" cy="0"/>
          <a:chOff x="0" y="0"/>
          <a:chExt cx="0" cy="0"/>
        </a:xfrm>
      </p:grpSpPr>
      <p:sp>
        <p:nvSpPr>
          <p:cNvPr id="1048869" name="标题 1"/>
          <p:cNvSpPr>
            <a:spLocks noGrp="1"/>
          </p:cNvSpPr>
          <p:nvPr>
            <p:ph type="title"/>
          </p:nvPr>
        </p:nvSpPr>
        <p:spPr/>
        <p:txBody>
          <a:bodyPr/>
          <a:p>
            <a:r>
              <a:rPr altLang="en-US" lang="zh-CN" noProof="1" smtClean="0"/>
              <a:t>单击此处编辑母版标题样式</a:t>
            </a:r>
            <a:endParaRPr altLang="en-US" lang="zh-CN" noProof="1"/>
          </a:p>
        </p:txBody>
      </p:sp>
      <p:sp>
        <p:nvSpPr>
          <p:cNvPr id="1048870"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71"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64" name=""/>
        <p:cNvGrpSpPr/>
        <p:nvPr/>
      </p:nvGrpSpPr>
      <p:grpSpPr>
        <a:xfrm>
          <a:off x="0" y="0"/>
          <a:ext cx="0" cy="0"/>
          <a:chOff x="0" y="0"/>
          <a:chExt cx="0" cy="0"/>
        </a:xfrm>
      </p:grpSpPr>
      <p:sp>
        <p:nvSpPr>
          <p:cNvPr id="1048872" name="标题 1"/>
          <p:cNvSpPr>
            <a:spLocks noGrp="1"/>
          </p:cNvSpPr>
          <p:nvPr>
            <p:ph type="title"/>
          </p:nvPr>
        </p:nvSpPr>
        <p:spPr>
          <a:xfrm>
            <a:off x="457200" y="274638"/>
            <a:ext cx="8229600" cy="1143000"/>
          </a:xfrm>
        </p:spPr>
        <p:txBody>
          <a:bodyPr/>
          <a:p>
            <a:r>
              <a:rPr altLang="en-US" lang="zh-CN" noProof="1" smtClean="0"/>
              <a:t>单击此处编辑母版标题样式</a:t>
            </a:r>
            <a:endParaRPr altLang="en-US" lang="zh-CN" noProof="1"/>
          </a:p>
        </p:txBody>
      </p:sp>
      <p:sp>
        <p:nvSpPr>
          <p:cNvPr id="1048873" name="文本占位符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noProof="1" smtClean="0"/>
              <a:t>单击此处编辑母版文本样式</a:t>
            </a:r>
          </a:p>
        </p:txBody>
      </p:sp>
      <p:sp>
        <p:nvSpPr>
          <p:cNvPr id="104887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75" name="文本占位符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noProof="1" smtClean="0"/>
              <a:t>单击此处编辑母版文本样式</a:t>
            </a:r>
          </a:p>
        </p:txBody>
      </p:sp>
      <p:sp>
        <p:nvSpPr>
          <p:cNvPr id="104887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165" name=""/>
        <p:cNvGrpSpPr/>
        <p:nvPr/>
      </p:nvGrpSpPr>
      <p:grpSpPr>
        <a:xfrm>
          <a:off x="0" y="0"/>
          <a:ext cx="0" cy="0"/>
          <a:chOff x="0" y="0"/>
          <a:chExt cx="0" cy="0"/>
        </a:xfrm>
      </p:grpSpPr>
      <p:sp>
        <p:nvSpPr>
          <p:cNvPr id="1048877" name="标题 1"/>
          <p:cNvSpPr>
            <a:spLocks noGrp="1"/>
          </p:cNvSpPr>
          <p:nvPr>
            <p:ph type="title"/>
          </p:nvPr>
        </p:nvSpPr>
        <p:spPr/>
        <p:txBody>
          <a:bodyPr/>
          <a:p>
            <a:r>
              <a:rPr altLang="en-US" lang="zh-CN" noProof="1" smtClean="0"/>
              <a:t>单击此处编辑母版标题样式</a:t>
            </a:r>
            <a:endParaRPr altLang="en-US" lang="zh-CN" noProof="1"/>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166" name=""/>
        <p:cNvGrpSpPr/>
        <p:nvPr/>
      </p:nvGrpSpPr>
      <p:grpSpPr>
        <a:xfrm>
          <a:off x="0" y="0"/>
          <a:ext cx="0" cy="0"/>
          <a:chOff x="0" y="0"/>
          <a:chExt cx="0" cy="0"/>
        </a:xfrm>
      </p:grpSpPr>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167" name=""/>
        <p:cNvGrpSpPr/>
        <p:nvPr/>
      </p:nvGrpSpPr>
      <p:grpSpPr>
        <a:xfrm>
          <a:off x="0" y="0"/>
          <a:ext cx="0" cy="0"/>
          <a:chOff x="0" y="0"/>
          <a:chExt cx="0" cy="0"/>
        </a:xfrm>
      </p:grpSpPr>
      <p:sp>
        <p:nvSpPr>
          <p:cNvPr id="1048878" name="标题 1"/>
          <p:cNvSpPr>
            <a:spLocks noGrp="1"/>
          </p:cNvSpPr>
          <p:nvPr>
            <p:ph type="title"/>
          </p:nvPr>
        </p:nvSpPr>
        <p:spPr>
          <a:xfrm>
            <a:off x="457200" y="273050"/>
            <a:ext cx="3008313" cy="1162050"/>
          </a:xfrm>
        </p:spPr>
        <p:txBody>
          <a:bodyPr/>
          <a:lstStyle>
            <a:lvl1pPr algn="l">
              <a:defRPr b="1" sz="2000"/>
            </a:lvl1pPr>
          </a:lstStyle>
          <a:p>
            <a:r>
              <a:rPr altLang="en-US" lang="zh-CN" noProof="1" smtClean="0"/>
              <a:t>单击此处编辑母版标题样式</a:t>
            </a:r>
            <a:endParaRPr altLang="en-US" lang="zh-CN" noProof="1"/>
          </a:p>
        </p:txBody>
      </p:sp>
      <p:sp>
        <p:nvSpPr>
          <p:cNvPr id="1048879"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noProof="1" smtClean="0"/>
              <a:t>单击此处编辑母版文本样式</a:t>
            </a:r>
          </a:p>
          <a:p>
            <a:pPr lvl="1"/>
            <a:r>
              <a:rPr altLang="en-US" lang="zh-CN" noProof="1" smtClean="0"/>
              <a:t>第二级</a:t>
            </a:r>
          </a:p>
          <a:p>
            <a:pPr lvl="2"/>
            <a:r>
              <a:rPr altLang="en-US" lang="zh-CN" noProof="1" smtClean="0"/>
              <a:t>第三级</a:t>
            </a:r>
          </a:p>
          <a:p>
            <a:pPr lvl="3"/>
            <a:r>
              <a:rPr altLang="en-US" lang="zh-CN" noProof="1" smtClean="0"/>
              <a:t>第四级</a:t>
            </a:r>
          </a:p>
          <a:p>
            <a:pPr lvl="4"/>
            <a:r>
              <a:rPr altLang="en-US" lang="zh-CN" noProof="1" smtClean="0"/>
              <a:t>第五级</a:t>
            </a:r>
            <a:endParaRPr altLang="en-US" lang="zh-CN" noProof="1"/>
          </a:p>
        </p:txBody>
      </p:sp>
      <p:sp>
        <p:nvSpPr>
          <p:cNvPr id="1048880" name="文本占位符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noProof="1" smtClean="0"/>
              <a:t>单击此处编辑母版文本样式</a:t>
            </a:r>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168" name=""/>
        <p:cNvGrpSpPr/>
        <p:nvPr/>
      </p:nvGrpSpPr>
      <p:grpSpPr>
        <a:xfrm>
          <a:off x="0" y="0"/>
          <a:ext cx="0" cy="0"/>
          <a:chOff x="0" y="0"/>
          <a:chExt cx="0" cy="0"/>
        </a:xfrm>
      </p:grpSpPr>
      <p:sp>
        <p:nvSpPr>
          <p:cNvPr id="1048881" name="标题 1"/>
          <p:cNvSpPr>
            <a:spLocks noGrp="1"/>
          </p:cNvSpPr>
          <p:nvPr>
            <p:ph type="title"/>
          </p:nvPr>
        </p:nvSpPr>
        <p:spPr>
          <a:xfrm>
            <a:off x="1792288" y="4800600"/>
            <a:ext cx="5486400" cy="566738"/>
          </a:xfrm>
        </p:spPr>
        <p:txBody>
          <a:bodyPr/>
          <a:lstStyle>
            <a:lvl1pPr algn="l">
              <a:defRPr b="1" sz="2000"/>
            </a:lvl1pPr>
          </a:lstStyle>
          <a:p>
            <a:r>
              <a:rPr altLang="en-US" lang="zh-CN" noProof="1" smtClean="0"/>
              <a:t>单击此处编辑母版标题样式</a:t>
            </a:r>
            <a:endParaRPr altLang="en-US" lang="zh-CN" noProof="1"/>
          </a:p>
        </p:txBody>
      </p:sp>
      <p:sp>
        <p:nvSpPr>
          <p:cNvPr id="1048882" name="图片占位符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20000"/>
              </a:spcBef>
              <a:spcAft>
                <a:spcPct val="0"/>
              </a:spcAft>
              <a:buClr>
                <a:schemeClr val="hlink"/>
              </a:buClr>
              <a:buSzPct val="110000"/>
              <a:buFont typeface="Wingdings" pitchFamily="2" charset="2"/>
              <a:buNone/>
            </a:pPr>
            <a:endParaRPr altLang="en-US" baseline="0" b="0" cap="none" sz="3200" i="0" kern="0" kumimoji="0" lang="zh-CN" noProof="0" normalizeH="0" spc="0" strike="noStrike" u="none" smtClean="0">
              <a:ln>
                <a:noFill/>
              </a:ln>
              <a:solidFill>
                <a:schemeClr val="tx1"/>
              </a:solidFill>
              <a:effectLst/>
              <a:uLnTx/>
              <a:uFillTx/>
              <a:latin typeface="+mn-lt"/>
              <a:ea typeface="+mn-ea"/>
              <a:cs typeface="+mn-cs"/>
            </a:endParaRPr>
          </a:p>
        </p:txBody>
      </p:sp>
      <p:sp>
        <p:nvSpPr>
          <p:cNvPr id="1048883" name="文本占位符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noProof="1" smtClean="0"/>
              <a:t>单击此处编辑母版文本样式</a:t>
            </a:r>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image" Target="../media/image1.png"/><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5" name=""/>
        <p:cNvGrpSpPr/>
        <p:nvPr/>
      </p:nvGrpSpPr>
      <p:grpSpPr>
        <a:xfrm rot="0">
          <a:off x="0" y="0"/>
          <a:ext cx="0" cy="0"/>
          <a:chOff x="0" y="0"/>
          <a:chExt cx="0" cy="0"/>
        </a:xfrm>
      </p:grpSpPr>
      <p:grpSp>
        <p:nvGrpSpPr>
          <p:cNvPr id="26" name=""/>
          <p:cNvGrpSpPr/>
          <p:nvPr/>
        </p:nvGrpSpPr>
        <p:grpSpPr>
          <a:xfrm rot="0">
            <a:off x="0" y="0"/>
            <a:ext cx="9144000" cy="6858000"/>
            <a:chOff x="0" y="0"/>
            <a:chExt cx="5760" cy="4320"/>
          </a:xfrm>
        </p:grpSpPr>
        <p:grpSp>
          <p:nvGrpSpPr>
            <p:cNvPr id="27" name=""/>
            <p:cNvGrpSpPr/>
            <p:nvPr/>
          </p:nvGrpSpPr>
          <p:grpSpPr>
            <a:xfrm rot="0">
              <a:off x="0" y="192"/>
              <a:ext cx="5760" cy="4032"/>
              <a:chOff x="0" y="192"/>
              <a:chExt cx="5760" cy="4032"/>
            </a:xfrm>
          </p:grpSpPr>
          <p:sp>
            <p:nvSpPr>
              <p:cNvPr id="1048576" name="Line 5"/>
              <p:cNvSpPr/>
              <p:nvPr/>
            </p:nvSpPr>
            <p:spPr>
              <a:xfrm rot="0">
                <a:off x="0" y="192"/>
                <a:ext cx="5760" cy="0"/>
              </a:xfrm>
              <a:prstGeom prst="line"/>
              <a:noFill/>
              <a:ln w="9525" cap="flat" cmpd="sng">
                <a:prstDash val="solid"/>
                <a:round/>
              </a:ln>
            </p:spPr>
          </p:sp>
          <p:sp>
            <p:nvSpPr>
              <p:cNvPr id="1048577" name="Line 6"/>
              <p:cNvSpPr/>
              <p:nvPr/>
            </p:nvSpPr>
            <p:spPr>
              <a:xfrm rot="0">
                <a:off x="0" y="384"/>
                <a:ext cx="5760" cy="0"/>
              </a:xfrm>
              <a:prstGeom prst="line"/>
              <a:noFill/>
              <a:ln w="9525" cap="flat" cmpd="sng">
                <a:prstDash val="solid"/>
                <a:round/>
              </a:ln>
            </p:spPr>
          </p:sp>
          <p:sp>
            <p:nvSpPr>
              <p:cNvPr id="1048578" name="Line 7"/>
              <p:cNvSpPr/>
              <p:nvPr/>
            </p:nvSpPr>
            <p:spPr>
              <a:xfrm rot="0">
                <a:off x="0" y="576"/>
                <a:ext cx="5760" cy="0"/>
              </a:xfrm>
              <a:prstGeom prst="line"/>
              <a:noFill/>
              <a:ln w="9525" cap="flat" cmpd="sng">
                <a:prstDash val="solid"/>
                <a:round/>
              </a:ln>
            </p:spPr>
          </p:sp>
          <p:sp>
            <p:nvSpPr>
              <p:cNvPr id="1048579" name="Line 8"/>
              <p:cNvSpPr/>
              <p:nvPr/>
            </p:nvSpPr>
            <p:spPr>
              <a:xfrm rot="0">
                <a:off x="0" y="768"/>
                <a:ext cx="5760" cy="0"/>
              </a:xfrm>
              <a:prstGeom prst="line"/>
              <a:noFill/>
              <a:ln w="9525" cap="flat" cmpd="sng">
                <a:prstDash val="solid"/>
                <a:round/>
              </a:ln>
            </p:spPr>
          </p:sp>
          <p:sp>
            <p:nvSpPr>
              <p:cNvPr id="1048580" name="Line 9"/>
              <p:cNvSpPr/>
              <p:nvPr/>
            </p:nvSpPr>
            <p:spPr>
              <a:xfrm rot="0">
                <a:off x="0" y="960"/>
                <a:ext cx="5760" cy="0"/>
              </a:xfrm>
              <a:prstGeom prst="line"/>
              <a:noFill/>
              <a:ln w="9525" cap="flat" cmpd="sng">
                <a:prstDash val="solid"/>
                <a:round/>
              </a:ln>
            </p:spPr>
          </p:sp>
          <p:sp>
            <p:nvSpPr>
              <p:cNvPr id="1048581" name="Line 10"/>
              <p:cNvSpPr/>
              <p:nvPr/>
            </p:nvSpPr>
            <p:spPr>
              <a:xfrm rot="0">
                <a:off x="0" y="1152"/>
                <a:ext cx="5760" cy="0"/>
              </a:xfrm>
              <a:prstGeom prst="line"/>
              <a:noFill/>
              <a:ln w="9525" cap="flat" cmpd="sng">
                <a:prstDash val="solid"/>
                <a:round/>
              </a:ln>
            </p:spPr>
          </p:sp>
          <p:sp>
            <p:nvSpPr>
              <p:cNvPr id="1048582" name="Line 11"/>
              <p:cNvSpPr/>
              <p:nvPr/>
            </p:nvSpPr>
            <p:spPr>
              <a:xfrm rot="0">
                <a:off x="0" y="1344"/>
                <a:ext cx="5760" cy="0"/>
              </a:xfrm>
              <a:prstGeom prst="line"/>
              <a:noFill/>
              <a:ln w="9525" cap="flat" cmpd="sng">
                <a:prstDash val="solid"/>
                <a:round/>
              </a:ln>
            </p:spPr>
          </p:sp>
          <p:sp>
            <p:nvSpPr>
              <p:cNvPr id="1048583" name="Line 12"/>
              <p:cNvSpPr/>
              <p:nvPr/>
            </p:nvSpPr>
            <p:spPr>
              <a:xfrm rot="0">
                <a:off x="0" y="1536"/>
                <a:ext cx="5760" cy="0"/>
              </a:xfrm>
              <a:prstGeom prst="line"/>
              <a:noFill/>
              <a:ln w="9525" cap="flat" cmpd="sng">
                <a:prstDash val="solid"/>
                <a:round/>
              </a:ln>
            </p:spPr>
          </p:sp>
          <p:sp>
            <p:nvSpPr>
              <p:cNvPr id="1048584" name="Line 13"/>
              <p:cNvSpPr/>
              <p:nvPr/>
            </p:nvSpPr>
            <p:spPr>
              <a:xfrm rot="0">
                <a:off x="0" y="1728"/>
                <a:ext cx="5760" cy="0"/>
              </a:xfrm>
              <a:prstGeom prst="line"/>
              <a:noFill/>
              <a:ln w="9525" cap="flat" cmpd="sng">
                <a:prstDash val="solid"/>
                <a:round/>
              </a:ln>
            </p:spPr>
          </p:sp>
          <p:sp>
            <p:nvSpPr>
              <p:cNvPr id="1048585" name="Line 14"/>
              <p:cNvSpPr/>
              <p:nvPr/>
            </p:nvSpPr>
            <p:spPr>
              <a:xfrm rot="0">
                <a:off x="0" y="1920"/>
                <a:ext cx="5760" cy="0"/>
              </a:xfrm>
              <a:prstGeom prst="line"/>
              <a:noFill/>
              <a:ln w="9525" cap="flat" cmpd="sng">
                <a:prstDash val="solid"/>
                <a:round/>
              </a:ln>
            </p:spPr>
          </p:sp>
          <p:sp>
            <p:nvSpPr>
              <p:cNvPr id="1048586" name="Line 15"/>
              <p:cNvSpPr/>
              <p:nvPr/>
            </p:nvSpPr>
            <p:spPr>
              <a:xfrm rot="0">
                <a:off x="0" y="2112"/>
                <a:ext cx="5760" cy="0"/>
              </a:xfrm>
              <a:prstGeom prst="line"/>
              <a:noFill/>
              <a:ln w="9525" cap="flat" cmpd="sng">
                <a:prstDash val="solid"/>
                <a:round/>
              </a:ln>
            </p:spPr>
          </p:sp>
          <p:sp>
            <p:nvSpPr>
              <p:cNvPr id="1048587" name="Line 16"/>
              <p:cNvSpPr/>
              <p:nvPr/>
            </p:nvSpPr>
            <p:spPr>
              <a:xfrm rot="0">
                <a:off x="0" y="2304"/>
                <a:ext cx="5760" cy="0"/>
              </a:xfrm>
              <a:prstGeom prst="line"/>
              <a:noFill/>
              <a:ln w="9525" cap="flat" cmpd="sng">
                <a:prstDash val="solid"/>
                <a:round/>
              </a:ln>
            </p:spPr>
          </p:sp>
          <p:sp>
            <p:nvSpPr>
              <p:cNvPr id="1048588" name="Line 17"/>
              <p:cNvSpPr/>
              <p:nvPr/>
            </p:nvSpPr>
            <p:spPr>
              <a:xfrm rot="0">
                <a:off x="0" y="2496"/>
                <a:ext cx="5760" cy="0"/>
              </a:xfrm>
              <a:prstGeom prst="line"/>
              <a:noFill/>
              <a:ln w="9525" cap="flat" cmpd="sng">
                <a:prstDash val="solid"/>
                <a:round/>
              </a:ln>
            </p:spPr>
          </p:sp>
          <p:sp>
            <p:nvSpPr>
              <p:cNvPr id="1048589" name="Line 18"/>
              <p:cNvSpPr/>
              <p:nvPr/>
            </p:nvSpPr>
            <p:spPr>
              <a:xfrm rot="0">
                <a:off x="0" y="2688"/>
                <a:ext cx="5760" cy="0"/>
              </a:xfrm>
              <a:prstGeom prst="line"/>
              <a:noFill/>
              <a:ln w="9525" cap="flat" cmpd="sng">
                <a:prstDash val="solid"/>
                <a:round/>
              </a:ln>
            </p:spPr>
          </p:sp>
          <p:sp>
            <p:nvSpPr>
              <p:cNvPr id="1048590" name="Line 19"/>
              <p:cNvSpPr/>
              <p:nvPr/>
            </p:nvSpPr>
            <p:spPr>
              <a:xfrm rot="0">
                <a:off x="0" y="2880"/>
                <a:ext cx="5760" cy="0"/>
              </a:xfrm>
              <a:prstGeom prst="line"/>
              <a:noFill/>
              <a:ln w="9525" cap="flat" cmpd="sng">
                <a:prstDash val="solid"/>
                <a:round/>
              </a:ln>
            </p:spPr>
          </p:sp>
          <p:sp>
            <p:nvSpPr>
              <p:cNvPr id="1048591" name="Line 20"/>
              <p:cNvSpPr/>
              <p:nvPr/>
            </p:nvSpPr>
            <p:spPr>
              <a:xfrm rot="0">
                <a:off x="0" y="3072"/>
                <a:ext cx="5760" cy="0"/>
              </a:xfrm>
              <a:prstGeom prst="line"/>
              <a:noFill/>
              <a:ln w="9525" cap="flat" cmpd="sng">
                <a:prstDash val="solid"/>
                <a:round/>
              </a:ln>
            </p:spPr>
          </p:sp>
          <p:sp>
            <p:nvSpPr>
              <p:cNvPr id="1048592" name="Line 21"/>
              <p:cNvSpPr/>
              <p:nvPr/>
            </p:nvSpPr>
            <p:spPr>
              <a:xfrm rot="0">
                <a:off x="0" y="3264"/>
                <a:ext cx="5760" cy="0"/>
              </a:xfrm>
              <a:prstGeom prst="line"/>
              <a:noFill/>
              <a:ln w="9525" cap="flat" cmpd="sng">
                <a:prstDash val="solid"/>
                <a:round/>
              </a:ln>
            </p:spPr>
          </p:sp>
          <p:sp>
            <p:nvSpPr>
              <p:cNvPr id="1048593" name="Line 22"/>
              <p:cNvSpPr/>
              <p:nvPr/>
            </p:nvSpPr>
            <p:spPr>
              <a:xfrm rot="0">
                <a:off x="0" y="3456"/>
                <a:ext cx="5760" cy="0"/>
              </a:xfrm>
              <a:prstGeom prst="line"/>
              <a:noFill/>
              <a:ln w="9525" cap="flat" cmpd="sng">
                <a:prstDash val="solid"/>
                <a:round/>
              </a:ln>
            </p:spPr>
          </p:sp>
          <p:sp>
            <p:nvSpPr>
              <p:cNvPr id="1048594" name="Line 23"/>
              <p:cNvSpPr/>
              <p:nvPr/>
            </p:nvSpPr>
            <p:spPr>
              <a:xfrm rot="0">
                <a:off x="0" y="3648"/>
                <a:ext cx="5760" cy="0"/>
              </a:xfrm>
              <a:prstGeom prst="line"/>
              <a:noFill/>
              <a:ln w="9525" cap="flat" cmpd="sng">
                <a:prstDash val="solid"/>
                <a:round/>
              </a:ln>
            </p:spPr>
          </p:sp>
          <p:sp>
            <p:nvSpPr>
              <p:cNvPr id="1048595" name="Line 24"/>
              <p:cNvSpPr/>
              <p:nvPr/>
            </p:nvSpPr>
            <p:spPr>
              <a:xfrm rot="0">
                <a:off x="0" y="3840"/>
                <a:ext cx="5760" cy="0"/>
              </a:xfrm>
              <a:prstGeom prst="line"/>
              <a:noFill/>
              <a:ln w="9525" cap="flat" cmpd="sng">
                <a:prstDash val="solid"/>
                <a:round/>
              </a:ln>
            </p:spPr>
          </p:sp>
          <p:sp>
            <p:nvSpPr>
              <p:cNvPr id="1048596" name="Line 25"/>
              <p:cNvSpPr/>
              <p:nvPr/>
            </p:nvSpPr>
            <p:spPr>
              <a:xfrm rot="0">
                <a:off x="0" y="4032"/>
                <a:ext cx="5760" cy="0"/>
              </a:xfrm>
              <a:prstGeom prst="line"/>
              <a:noFill/>
              <a:ln w="9525" cap="flat" cmpd="sng">
                <a:prstDash val="solid"/>
                <a:round/>
              </a:ln>
            </p:spPr>
          </p:sp>
          <p:sp>
            <p:nvSpPr>
              <p:cNvPr id="1048597" name="Line 26"/>
              <p:cNvSpPr/>
              <p:nvPr/>
            </p:nvSpPr>
            <p:spPr>
              <a:xfrm rot="0">
                <a:off x="0" y="4224"/>
                <a:ext cx="5760" cy="0"/>
              </a:xfrm>
              <a:prstGeom prst="line"/>
              <a:noFill/>
              <a:ln w="9525" cap="flat" cmpd="sng">
                <a:prstDash val="solid"/>
                <a:round/>
              </a:ln>
            </p:spPr>
          </p:sp>
        </p:grpSp>
        <p:grpSp>
          <p:nvGrpSpPr>
            <p:cNvPr id="28" name=""/>
            <p:cNvGrpSpPr/>
            <p:nvPr/>
          </p:nvGrpSpPr>
          <p:grpSpPr>
            <a:xfrm rot="0">
              <a:off x="192" y="0"/>
              <a:ext cx="5376" cy="4320"/>
              <a:chOff x="192" y="0"/>
              <a:chExt cx="5376" cy="4320"/>
            </a:xfrm>
          </p:grpSpPr>
          <p:sp>
            <p:nvSpPr>
              <p:cNvPr id="1048598" name="Line 28"/>
              <p:cNvSpPr/>
              <p:nvPr/>
            </p:nvSpPr>
            <p:spPr>
              <a:xfrm rot="0">
                <a:off x="192" y="0"/>
                <a:ext cx="0" cy="4320"/>
              </a:xfrm>
              <a:prstGeom prst="line"/>
              <a:noFill/>
              <a:ln w="9525" cap="flat" cmpd="sng">
                <a:prstDash val="solid"/>
                <a:round/>
              </a:ln>
            </p:spPr>
          </p:sp>
          <p:sp>
            <p:nvSpPr>
              <p:cNvPr id="1048599" name="Line 29"/>
              <p:cNvSpPr/>
              <p:nvPr/>
            </p:nvSpPr>
            <p:spPr>
              <a:xfrm rot="0">
                <a:off x="384" y="0"/>
                <a:ext cx="0" cy="4320"/>
              </a:xfrm>
              <a:prstGeom prst="line"/>
              <a:noFill/>
              <a:ln w="9525" cap="flat" cmpd="sng">
                <a:prstDash val="solid"/>
                <a:round/>
              </a:ln>
            </p:spPr>
          </p:sp>
          <p:sp>
            <p:nvSpPr>
              <p:cNvPr id="1048600" name="Line 30"/>
              <p:cNvSpPr/>
              <p:nvPr/>
            </p:nvSpPr>
            <p:spPr>
              <a:xfrm rot="0">
                <a:off x="576" y="0"/>
                <a:ext cx="0" cy="4320"/>
              </a:xfrm>
              <a:prstGeom prst="line"/>
              <a:noFill/>
              <a:ln w="9525" cap="flat" cmpd="sng">
                <a:prstDash val="solid"/>
                <a:round/>
              </a:ln>
            </p:spPr>
          </p:sp>
          <p:sp>
            <p:nvSpPr>
              <p:cNvPr id="1048601" name="Line 31"/>
              <p:cNvSpPr/>
              <p:nvPr/>
            </p:nvSpPr>
            <p:spPr>
              <a:xfrm rot="0">
                <a:off x="768" y="0"/>
                <a:ext cx="0" cy="4320"/>
              </a:xfrm>
              <a:prstGeom prst="line"/>
              <a:noFill/>
              <a:ln w="9525" cap="flat" cmpd="sng">
                <a:prstDash val="solid"/>
                <a:round/>
              </a:ln>
            </p:spPr>
          </p:sp>
          <p:sp>
            <p:nvSpPr>
              <p:cNvPr id="1048602" name="Line 32"/>
              <p:cNvSpPr/>
              <p:nvPr/>
            </p:nvSpPr>
            <p:spPr>
              <a:xfrm rot="0">
                <a:off x="960" y="0"/>
                <a:ext cx="0" cy="4320"/>
              </a:xfrm>
              <a:prstGeom prst="line"/>
              <a:noFill/>
              <a:ln w="9525" cap="flat" cmpd="sng">
                <a:prstDash val="solid"/>
                <a:round/>
              </a:ln>
            </p:spPr>
          </p:sp>
          <p:sp>
            <p:nvSpPr>
              <p:cNvPr id="1048603" name="Line 33"/>
              <p:cNvSpPr/>
              <p:nvPr/>
            </p:nvSpPr>
            <p:spPr>
              <a:xfrm rot="0">
                <a:off x="1152" y="0"/>
                <a:ext cx="0" cy="4320"/>
              </a:xfrm>
              <a:prstGeom prst="line"/>
              <a:noFill/>
              <a:ln w="9525" cap="flat" cmpd="sng">
                <a:prstDash val="solid"/>
                <a:round/>
              </a:ln>
            </p:spPr>
          </p:sp>
          <p:sp>
            <p:nvSpPr>
              <p:cNvPr id="1048604" name="Line 34"/>
              <p:cNvSpPr/>
              <p:nvPr/>
            </p:nvSpPr>
            <p:spPr>
              <a:xfrm rot="0">
                <a:off x="1344" y="0"/>
                <a:ext cx="0" cy="4320"/>
              </a:xfrm>
              <a:prstGeom prst="line"/>
              <a:noFill/>
              <a:ln w="9525" cap="flat" cmpd="sng">
                <a:prstDash val="solid"/>
                <a:round/>
              </a:ln>
            </p:spPr>
          </p:sp>
          <p:sp>
            <p:nvSpPr>
              <p:cNvPr id="1048605" name="Line 35"/>
              <p:cNvSpPr/>
              <p:nvPr/>
            </p:nvSpPr>
            <p:spPr>
              <a:xfrm rot="0">
                <a:off x="1536" y="0"/>
                <a:ext cx="0" cy="4320"/>
              </a:xfrm>
              <a:prstGeom prst="line"/>
              <a:noFill/>
              <a:ln w="9525" cap="flat" cmpd="sng">
                <a:prstDash val="solid"/>
                <a:round/>
              </a:ln>
            </p:spPr>
          </p:sp>
          <p:sp>
            <p:nvSpPr>
              <p:cNvPr id="1048606" name="Line 36"/>
              <p:cNvSpPr/>
              <p:nvPr/>
            </p:nvSpPr>
            <p:spPr>
              <a:xfrm rot="0">
                <a:off x="1728" y="0"/>
                <a:ext cx="0" cy="4320"/>
              </a:xfrm>
              <a:prstGeom prst="line"/>
              <a:noFill/>
              <a:ln w="9525" cap="flat" cmpd="sng">
                <a:prstDash val="solid"/>
                <a:round/>
              </a:ln>
            </p:spPr>
          </p:sp>
          <p:sp>
            <p:nvSpPr>
              <p:cNvPr id="1048607" name="Line 37"/>
              <p:cNvSpPr/>
              <p:nvPr/>
            </p:nvSpPr>
            <p:spPr>
              <a:xfrm rot="0">
                <a:off x="1920" y="0"/>
                <a:ext cx="0" cy="4320"/>
              </a:xfrm>
              <a:prstGeom prst="line"/>
              <a:noFill/>
              <a:ln w="9525" cap="flat" cmpd="sng">
                <a:prstDash val="solid"/>
                <a:round/>
              </a:ln>
            </p:spPr>
          </p:sp>
          <p:sp>
            <p:nvSpPr>
              <p:cNvPr id="1048608" name="Line 38"/>
              <p:cNvSpPr/>
              <p:nvPr/>
            </p:nvSpPr>
            <p:spPr>
              <a:xfrm rot="0">
                <a:off x="2112" y="0"/>
                <a:ext cx="0" cy="4320"/>
              </a:xfrm>
              <a:prstGeom prst="line"/>
              <a:noFill/>
              <a:ln w="9525" cap="flat" cmpd="sng">
                <a:prstDash val="solid"/>
                <a:round/>
              </a:ln>
            </p:spPr>
          </p:sp>
          <p:sp>
            <p:nvSpPr>
              <p:cNvPr id="1048609" name="Line 39"/>
              <p:cNvSpPr/>
              <p:nvPr/>
            </p:nvSpPr>
            <p:spPr>
              <a:xfrm rot="0">
                <a:off x="2304" y="0"/>
                <a:ext cx="0" cy="4320"/>
              </a:xfrm>
              <a:prstGeom prst="line"/>
              <a:noFill/>
              <a:ln w="9525" cap="flat" cmpd="sng">
                <a:prstDash val="solid"/>
                <a:round/>
              </a:ln>
            </p:spPr>
          </p:sp>
          <p:sp>
            <p:nvSpPr>
              <p:cNvPr id="1048610" name="Line 40"/>
              <p:cNvSpPr/>
              <p:nvPr/>
            </p:nvSpPr>
            <p:spPr>
              <a:xfrm rot="0">
                <a:off x="2496" y="0"/>
                <a:ext cx="0" cy="4320"/>
              </a:xfrm>
              <a:prstGeom prst="line"/>
              <a:noFill/>
              <a:ln w="9525" cap="flat" cmpd="sng">
                <a:prstDash val="solid"/>
                <a:round/>
              </a:ln>
            </p:spPr>
          </p:sp>
          <p:sp>
            <p:nvSpPr>
              <p:cNvPr id="1048611" name="Line 41"/>
              <p:cNvSpPr/>
              <p:nvPr/>
            </p:nvSpPr>
            <p:spPr>
              <a:xfrm rot="0">
                <a:off x="2688" y="0"/>
                <a:ext cx="0" cy="4320"/>
              </a:xfrm>
              <a:prstGeom prst="line"/>
              <a:noFill/>
              <a:ln w="9525" cap="flat" cmpd="sng">
                <a:prstDash val="solid"/>
                <a:round/>
              </a:ln>
            </p:spPr>
          </p:sp>
          <p:sp>
            <p:nvSpPr>
              <p:cNvPr id="1048612" name="Line 42"/>
              <p:cNvSpPr/>
              <p:nvPr/>
            </p:nvSpPr>
            <p:spPr>
              <a:xfrm rot="0">
                <a:off x="2880" y="0"/>
                <a:ext cx="0" cy="4320"/>
              </a:xfrm>
              <a:prstGeom prst="line"/>
              <a:noFill/>
              <a:ln w="9525" cap="flat" cmpd="sng">
                <a:prstDash val="solid"/>
                <a:round/>
              </a:ln>
            </p:spPr>
          </p:sp>
          <p:sp>
            <p:nvSpPr>
              <p:cNvPr id="1048613" name="Line 43"/>
              <p:cNvSpPr/>
              <p:nvPr/>
            </p:nvSpPr>
            <p:spPr>
              <a:xfrm rot="0">
                <a:off x="3072" y="0"/>
                <a:ext cx="0" cy="4320"/>
              </a:xfrm>
              <a:prstGeom prst="line"/>
              <a:noFill/>
              <a:ln w="9525" cap="flat" cmpd="sng">
                <a:prstDash val="solid"/>
                <a:round/>
              </a:ln>
            </p:spPr>
          </p:sp>
          <p:sp>
            <p:nvSpPr>
              <p:cNvPr id="1048614" name="Line 44"/>
              <p:cNvSpPr/>
              <p:nvPr/>
            </p:nvSpPr>
            <p:spPr>
              <a:xfrm rot="0">
                <a:off x="3264" y="0"/>
                <a:ext cx="0" cy="4320"/>
              </a:xfrm>
              <a:prstGeom prst="line"/>
              <a:noFill/>
              <a:ln w="9525" cap="flat" cmpd="sng">
                <a:prstDash val="solid"/>
                <a:round/>
              </a:ln>
            </p:spPr>
          </p:sp>
          <p:sp>
            <p:nvSpPr>
              <p:cNvPr id="1048615" name="Line 45"/>
              <p:cNvSpPr/>
              <p:nvPr/>
            </p:nvSpPr>
            <p:spPr>
              <a:xfrm rot="0">
                <a:off x="3456" y="0"/>
                <a:ext cx="0" cy="4320"/>
              </a:xfrm>
              <a:prstGeom prst="line"/>
              <a:noFill/>
              <a:ln w="9525" cap="flat" cmpd="sng">
                <a:prstDash val="solid"/>
                <a:round/>
              </a:ln>
            </p:spPr>
          </p:sp>
          <p:sp>
            <p:nvSpPr>
              <p:cNvPr id="1048616" name="Line 46"/>
              <p:cNvSpPr/>
              <p:nvPr/>
            </p:nvSpPr>
            <p:spPr>
              <a:xfrm rot="0">
                <a:off x="3648" y="0"/>
                <a:ext cx="0" cy="4320"/>
              </a:xfrm>
              <a:prstGeom prst="line"/>
              <a:noFill/>
              <a:ln w="9525" cap="flat" cmpd="sng">
                <a:prstDash val="solid"/>
                <a:round/>
              </a:ln>
            </p:spPr>
          </p:sp>
          <p:sp>
            <p:nvSpPr>
              <p:cNvPr id="1048617" name="Line 47"/>
              <p:cNvSpPr/>
              <p:nvPr/>
            </p:nvSpPr>
            <p:spPr>
              <a:xfrm rot="0">
                <a:off x="3840" y="0"/>
                <a:ext cx="0" cy="4320"/>
              </a:xfrm>
              <a:prstGeom prst="line"/>
              <a:noFill/>
              <a:ln w="9525" cap="flat" cmpd="sng">
                <a:prstDash val="solid"/>
                <a:round/>
              </a:ln>
            </p:spPr>
          </p:sp>
          <p:sp>
            <p:nvSpPr>
              <p:cNvPr id="1048618" name="Line 48"/>
              <p:cNvSpPr/>
              <p:nvPr/>
            </p:nvSpPr>
            <p:spPr>
              <a:xfrm rot="0">
                <a:off x="4032" y="0"/>
                <a:ext cx="0" cy="4320"/>
              </a:xfrm>
              <a:prstGeom prst="line"/>
              <a:noFill/>
              <a:ln w="9525" cap="flat" cmpd="sng">
                <a:prstDash val="solid"/>
                <a:round/>
              </a:ln>
            </p:spPr>
          </p:sp>
          <p:sp>
            <p:nvSpPr>
              <p:cNvPr id="1048619" name="Line 49"/>
              <p:cNvSpPr/>
              <p:nvPr/>
            </p:nvSpPr>
            <p:spPr>
              <a:xfrm rot="0">
                <a:off x="4224" y="0"/>
                <a:ext cx="0" cy="4320"/>
              </a:xfrm>
              <a:prstGeom prst="line"/>
              <a:noFill/>
              <a:ln w="9525" cap="flat" cmpd="sng">
                <a:prstDash val="solid"/>
                <a:round/>
              </a:ln>
            </p:spPr>
          </p:sp>
          <p:sp>
            <p:nvSpPr>
              <p:cNvPr id="1048620" name="Line 50"/>
              <p:cNvSpPr/>
              <p:nvPr/>
            </p:nvSpPr>
            <p:spPr>
              <a:xfrm rot="0">
                <a:off x="4416" y="0"/>
                <a:ext cx="0" cy="4320"/>
              </a:xfrm>
              <a:prstGeom prst="line"/>
              <a:noFill/>
              <a:ln w="9525" cap="flat" cmpd="sng">
                <a:prstDash val="solid"/>
                <a:round/>
              </a:ln>
            </p:spPr>
          </p:sp>
          <p:sp>
            <p:nvSpPr>
              <p:cNvPr id="1048621" name="Line 51"/>
              <p:cNvSpPr/>
              <p:nvPr/>
            </p:nvSpPr>
            <p:spPr>
              <a:xfrm rot="0">
                <a:off x="4608" y="0"/>
                <a:ext cx="0" cy="4320"/>
              </a:xfrm>
              <a:prstGeom prst="line"/>
              <a:noFill/>
              <a:ln w="9525" cap="flat" cmpd="sng">
                <a:prstDash val="solid"/>
                <a:round/>
              </a:ln>
            </p:spPr>
          </p:sp>
          <p:sp>
            <p:nvSpPr>
              <p:cNvPr id="1048622" name="Line 52"/>
              <p:cNvSpPr/>
              <p:nvPr/>
            </p:nvSpPr>
            <p:spPr>
              <a:xfrm rot="0">
                <a:off x="4800" y="0"/>
                <a:ext cx="0" cy="4320"/>
              </a:xfrm>
              <a:prstGeom prst="line"/>
              <a:noFill/>
              <a:ln w="9525" cap="flat" cmpd="sng">
                <a:prstDash val="solid"/>
                <a:round/>
              </a:ln>
            </p:spPr>
          </p:sp>
          <p:sp>
            <p:nvSpPr>
              <p:cNvPr id="1048623" name="Line 53"/>
              <p:cNvSpPr/>
              <p:nvPr/>
            </p:nvSpPr>
            <p:spPr>
              <a:xfrm rot="0">
                <a:off x="4992" y="0"/>
                <a:ext cx="0" cy="4320"/>
              </a:xfrm>
              <a:prstGeom prst="line"/>
              <a:noFill/>
              <a:ln w="9525" cap="flat" cmpd="sng">
                <a:prstDash val="solid"/>
                <a:round/>
              </a:ln>
            </p:spPr>
          </p:sp>
          <p:sp>
            <p:nvSpPr>
              <p:cNvPr id="1048624" name="Line 54"/>
              <p:cNvSpPr/>
              <p:nvPr/>
            </p:nvSpPr>
            <p:spPr>
              <a:xfrm rot="0">
                <a:off x="5184" y="0"/>
                <a:ext cx="0" cy="4320"/>
              </a:xfrm>
              <a:prstGeom prst="line"/>
              <a:noFill/>
              <a:ln w="9525" cap="flat" cmpd="sng">
                <a:prstDash val="solid"/>
                <a:round/>
              </a:ln>
            </p:spPr>
          </p:sp>
          <p:sp>
            <p:nvSpPr>
              <p:cNvPr id="1048625" name="Line 55"/>
              <p:cNvSpPr/>
              <p:nvPr/>
            </p:nvSpPr>
            <p:spPr>
              <a:xfrm rot="0">
                <a:off x="5376" y="0"/>
                <a:ext cx="0" cy="4320"/>
              </a:xfrm>
              <a:prstGeom prst="line"/>
              <a:noFill/>
              <a:ln w="9525" cap="flat" cmpd="sng">
                <a:prstDash val="solid"/>
                <a:round/>
              </a:ln>
            </p:spPr>
          </p:sp>
          <p:sp>
            <p:nvSpPr>
              <p:cNvPr id="1048626" name="Line 56"/>
              <p:cNvSpPr/>
              <p:nvPr/>
            </p:nvSpPr>
            <p:spPr>
              <a:xfrm rot="0">
                <a:off x="5568" y="0"/>
                <a:ext cx="0" cy="4320"/>
              </a:xfrm>
              <a:prstGeom prst="line"/>
              <a:noFill/>
              <a:ln w="9525" cap="flat" cmpd="sng">
                <a:prstDash val="solid"/>
                <a:round/>
              </a:ln>
            </p:spPr>
          </p:sp>
        </p:grpSp>
      </p:grpSp>
      <p:sp>
        <p:nvSpPr>
          <p:cNvPr id="1048627" name="Rectangle 57" descr="60%"/>
          <p:cNvSpPr/>
          <p:nvPr/>
        </p:nvSpPr>
        <p:spPr bwMode="ltGray">
          <a:xfrm rot="0">
            <a:off x="3352800" y="0"/>
            <a:ext cx="5791200" cy="152400"/>
          </a:xfrm>
          <a:prstGeom prst="rect"/>
          <a:pattFill prst="pct60">
            <a:fgClr>
              <a:schemeClr val="folHlink"/>
            </a:fgClr>
            <a:bgClr>
              <a:schemeClr val="lt1"/>
            </a:bgClr>
          </a:pattFill>
          <a:ln>
            <a:noFill/>
          </a:ln>
        </p:spPr>
        <p:txBody>
          <a:bodyPr anchor="ctr" bIns="45720" lIns="91440" rIns="91440" tIns="45720" vert="horz"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en-US" lang="zh-CN"/>
          </a:p>
        </p:txBody>
      </p:sp>
      <p:grpSp>
        <p:nvGrpSpPr>
          <p:cNvPr id="29" name=""/>
          <p:cNvGrpSpPr/>
          <p:nvPr/>
        </p:nvGrpSpPr>
        <p:grpSpPr>
          <a:xfrm rot="0">
            <a:off x="414337" y="419100"/>
            <a:ext cx="1784350" cy="2324100"/>
            <a:chOff x="96" y="916"/>
            <a:chExt cx="2208" cy="2876"/>
          </a:xfrm>
        </p:grpSpPr>
        <p:sp>
          <p:nvSpPr>
            <p:cNvPr id="1048628" name="Line 60"/>
            <p:cNvSpPr/>
            <p:nvPr/>
          </p:nvSpPr>
          <p:spPr bwMode="ltGray">
            <a:xfrm rot="0" flipH="1">
              <a:off x="96" y="1038"/>
              <a:ext cx="2208" cy="0"/>
            </a:xfrm>
            <a:prstGeom prst="line"/>
            <a:noFill/>
            <a:ln w="9525" cap="flat" cmpd="sng">
              <a:solidFill>
                <a:schemeClr val="hlink">
                  <a:alpha val="100000"/>
                </a:schemeClr>
              </a:solidFill>
              <a:prstDash val="solid"/>
              <a:round/>
            </a:ln>
          </p:spPr>
        </p:sp>
        <p:sp>
          <p:nvSpPr>
            <p:cNvPr id="1048629" name="Line 61"/>
            <p:cNvSpPr/>
            <p:nvPr/>
          </p:nvSpPr>
          <p:spPr bwMode="ltGray">
            <a:xfrm rot="0">
              <a:off x="336" y="920"/>
              <a:ext cx="0" cy="2872"/>
            </a:xfrm>
            <a:prstGeom prst="line"/>
            <a:noFill/>
            <a:ln w="9525" cap="flat" cmpd="sng">
              <a:solidFill>
                <a:schemeClr val="hlink">
                  <a:alpha val="100000"/>
                </a:schemeClr>
              </a:solidFill>
              <a:prstDash val="solid"/>
              <a:round/>
            </a:ln>
          </p:spPr>
        </p:sp>
        <p:sp>
          <p:nvSpPr>
            <p:cNvPr id="1048630" name="Arc 62"/>
            <p:cNvSpPr/>
            <p:nvPr/>
          </p:nvSpPr>
          <p:spPr bwMode="ltGray">
            <a:xfrm rot="0" flipH="1">
              <a:off x="218" y="916"/>
              <a:ext cx="238" cy="240"/>
            </a:xfrm>
            <a:custGeom>
              <a:avLst/>
              <a:gdLst>
                <a:gd name="l" fmla="*/ 0 w 43195"/>
                <a:gd name="t" fmla="*/ 0 h 43200"/>
                <a:gd name="r" fmla="*/ 43195 w 43195"/>
                <a:gd name="b" fmla="*/ 43200 h 43200"/>
              </a:gdLst>
              <a:ahLst/>
              <a:rect l="l" t="t"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path>
              </a:pathLst>
            </a:custGeom>
            <a:noFill/>
            <a:ln w="9525" cap="flat" cmpd="sng">
              <a:solidFill>
                <a:schemeClr val="hlink">
                  <a:alpha val="100000"/>
                </a:schemeClr>
              </a:solidFill>
              <a:prstDash val="solid"/>
              <a:round/>
            </a:ln>
          </p:spPr>
          <p:txBody>
            <a:bodyPr anchor="ctr" bIns="45720" lIns="91440" rIns="91440" tIns="45720" vert="horz"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en-US" lang="zh-CN"/>
            </a:p>
          </p:txBody>
        </p:sp>
      </p:grpSp>
      <p:sp>
        <p:nvSpPr>
          <p:cNvPr id="1048631" name="Rectangle 63"/>
          <p:cNvSpPr/>
          <p:nvPr>
            <p:ph type="title" sz="full" idx="4294967295"/>
          </p:nvPr>
        </p:nvSpPr>
        <p:spPr>
          <a:xfrm rot="0">
            <a:off x="685800" y="533400"/>
            <a:ext cx="7772400" cy="1143000"/>
          </a:xfrm>
          <a:prstGeom prst="rect"/>
          <a:noFill/>
          <a:ln>
            <a:noFill/>
          </a:ln>
        </p:spPr>
        <p:txBody>
          <a:bodyPr anchor="b" bIns="45720" lIns="91440" rIns="91440" tIns="45720" vert="horz"/>
          <a:p>
            <a:pPr lvl="0"/>
            <a:r>
              <a:rPr altLang="en-US" lang="zh-CN"/>
              <a:t>单击此处编辑母版标题样式</a:t>
            </a:r>
          </a:p>
        </p:txBody>
      </p:sp>
      <p:sp>
        <p:nvSpPr>
          <p:cNvPr id="1048632" name="Rectangle 64" descr="Rectangle: Click to edit Master text styles Second level Third level Fourth level Fifth level"/>
          <p:cNvSpPr/>
          <p:nvPr>
            <p:ph type="body" sz="full" idx="4294967295"/>
          </p:nvPr>
        </p:nvSpPr>
        <p:spPr>
          <a:xfrm rot="0">
            <a:off x="838200" y="1905000"/>
            <a:ext cx="7772400" cy="411480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633" name="Rectangle 65"/>
          <p:cNvSpPr/>
          <p:nvPr>
            <p:ph type="dt" sz="half" idx="2"/>
          </p:nvPr>
        </p:nvSpPr>
        <p:spPr>
          <a:xfrm rot="0">
            <a:off x="6858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endParaRPr altLang="zh-CN" sz="1400" lang="en-US"/>
          </a:p>
        </p:txBody>
      </p:sp>
      <p:sp>
        <p:nvSpPr>
          <p:cNvPr id="1048634" name="Rectangle 66"/>
          <p:cNvSpPr/>
          <p:nvPr>
            <p:ph type="ftr" sz="quarter" idx="3"/>
          </p:nvPr>
        </p:nvSpPr>
        <p:spPr>
          <a:xfrm rot="0">
            <a:off x="3124200" y="6248400"/>
            <a:ext cx="28956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ctr" eaLnBrk="1" hangingPunct="1" latinLnBrk="1" lvl="0"/>
            <a:endParaRPr altLang="zh-CN" sz="1400" lang="en-US"/>
          </a:p>
        </p:txBody>
      </p:sp>
      <p:sp>
        <p:nvSpPr>
          <p:cNvPr id="1048635" name="Rectangle 67"/>
          <p:cNvSpPr/>
          <p:nvPr>
            <p:ph type="sldNum" sz="quarter" idx="4"/>
          </p:nvPr>
        </p:nvSpPr>
        <p:spPr>
          <a:xfrm rot="0">
            <a:off x="6553200" y="6248400"/>
            <a:ext cx="1905000" cy="45720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algn="r" eaLnBrk="1" hangingPunct="1" latinLnBrk="1" lvl="0">
              <a:buNone/>
            </a:pPr>
            <a:fld id="{566ABCEB-ACFC-4714-9973-3DA970169C29}" type="slidenum">
              <a:rPr altLang="en-US" sz="1400" lang="zh-CN"/>
              <a:pPr algn="r" eaLnBrk="1" hangingPunct="1" latinLnBrk="1" lvl="0">
                <a:buNone/>
              </a:pPr>
            </a:fld>
            <a:endParaRPr altLang="en-US" sz="1400" lang="zh-CN"/>
          </a:p>
        </p:txBody>
      </p:sp>
      <p:sp>
        <p:nvSpPr>
          <p:cNvPr id="1048636" name="Text Box 68"/>
          <p:cNvSpPr txBox="1"/>
          <p:nvPr/>
        </p:nvSpPr>
        <p:spPr>
          <a:xfrm rot="0">
            <a:off x="685800" y="6248400"/>
            <a:ext cx="3094037" cy="396875"/>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sz="2000" lang="zh-CN">
                <a:solidFill>
                  <a:srgbClr val="CC9900"/>
                </a:solidFill>
                <a:ea typeface="楷体_GB2312" pitchFamily="0" charset="1"/>
              </a:rPr>
              <a:t>《天线理论与技术》</a:t>
            </a:r>
          </a:p>
        </p:txBody>
      </p:sp>
      <p:sp>
        <p:nvSpPr>
          <p:cNvPr id="1048637" name="Line 73"/>
          <p:cNvSpPr/>
          <p:nvPr/>
        </p:nvSpPr>
        <p:spPr>
          <a:xfrm rot="0">
            <a:off x="381000" y="6248400"/>
            <a:ext cx="8229600" cy="0"/>
          </a:xfrm>
          <a:prstGeom prst="line"/>
          <a:noFill/>
          <a:ln w="19050" cap="flat" cmpd="sng">
            <a:solidFill>
              <a:schemeClr val="accent1">
                <a:alpha val="100000"/>
              </a:schemeClr>
            </a:solidFill>
            <a:prstDash val="solid"/>
            <a:round/>
          </a:ln>
        </p:spPr>
      </p:sp>
    </p:spTree>
  </p:cSld>
  <p:clrMap accent1="accent1" accent2="accent2" accent3="accent3" accent4="accent4" accent5="accent5" accent6="accent6" bg1="lt1" bg2="dk2" tx1="dk1" tx2="lt2"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dt="0" ftr="0" sldNum="0"/>
  <p:txStyles>
    <p:titleStyle>
      <a:lvl1pPr algn="l" eaLnBrk="0" fontAlgn="base" hangingPunct="0" rtl="0">
        <a:spcBef>
          <a:spcPct val="0"/>
        </a:spcBef>
        <a:spcAft>
          <a:spcPct val="0"/>
        </a:spcAft>
        <a:defRPr sz="4400">
          <a:solidFill>
            <a:schemeClr val="tx2"/>
          </a:solidFill>
          <a:latin typeface="+mj-lt"/>
          <a:ea typeface="+mj-ea"/>
          <a:cs typeface="+mj-cs"/>
        </a:defRPr>
      </a:lvl1pPr>
      <a:lvl2pPr algn="l" eaLnBrk="0" fontAlgn="base" hangingPunct="0" rtl="0">
        <a:spcBef>
          <a:spcPct val="0"/>
        </a:spcBef>
        <a:spcAft>
          <a:spcPct val="0"/>
        </a:spcAft>
        <a:defRPr sz="4400">
          <a:solidFill>
            <a:schemeClr val="tx2"/>
          </a:solidFill>
          <a:latin typeface="Tahoma" pitchFamily="34" charset="0"/>
          <a:ea typeface="宋体" pitchFamily="2" charset="-122"/>
        </a:defRPr>
      </a:lvl2pPr>
      <a:lvl3pPr algn="l" eaLnBrk="0" fontAlgn="base" hangingPunct="0" rtl="0">
        <a:spcBef>
          <a:spcPct val="0"/>
        </a:spcBef>
        <a:spcAft>
          <a:spcPct val="0"/>
        </a:spcAft>
        <a:defRPr sz="4400">
          <a:solidFill>
            <a:schemeClr val="tx2"/>
          </a:solidFill>
          <a:latin typeface="Tahoma" pitchFamily="34" charset="0"/>
          <a:ea typeface="宋体" pitchFamily="2" charset="-122"/>
        </a:defRPr>
      </a:lvl3pPr>
      <a:lvl4pPr algn="l" eaLnBrk="0" fontAlgn="base" hangingPunct="0" rtl="0">
        <a:spcBef>
          <a:spcPct val="0"/>
        </a:spcBef>
        <a:spcAft>
          <a:spcPct val="0"/>
        </a:spcAft>
        <a:defRPr sz="4400">
          <a:solidFill>
            <a:schemeClr val="tx2"/>
          </a:solidFill>
          <a:latin typeface="Tahoma" pitchFamily="34" charset="0"/>
          <a:ea typeface="宋体" pitchFamily="2" charset="-122"/>
        </a:defRPr>
      </a:lvl4pPr>
      <a:lvl5pPr algn="l" eaLnBrk="0" fontAlgn="base" hangingPunct="0" rtl="0">
        <a:spcBef>
          <a:spcPct val="0"/>
        </a:spcBef>
        <a:spcAft>
          <a:spcPct val="0"/>
        </a:spcAft>
        <a:defRPr sz="4400">
          <a:solidFill>
            <a:schemeClr val="tx2"/>
          </a:solidFill>
          <a:latin typeface="Tahoma" pitchFamily="34" charset="0"/>
          <a:ea typeface="宋体" pitchFamily="2" charset="-122"/>
        </a:defRPr>
      </a:lvl5pPr>
      <a:lvl6pPr algn="l" fontAlgn="base" marL="457200" rtl="0">
        <a:spcBef>
          <a:spcPct val="0"/>
        </a:spcBef>
        <a:spcAft>
          <a:spcPct val="0"/>
        </a:spcAft>
        <a:defRPr sz="4400" kumimoji="1">
          <a:solidFill>
            <a:schemeClr val="tx2"/>
          </a:solidFill>
          <a:latin typeface="Tahoma" pitchFamily="34" charset="0"/>
          <a:ea typeface="宋体" pitchFamily="2" charset="-122"/>
        </a:defRPr>
      </a:lvl6pPr>
      <a:lvl7pPr algn="l" fontAlgn="base" marL="914400" rtl="0">
        <a:spcBef>
          <a:spcPct val="0"/>
        </a:spcBef>
        <a:spcAft>
          <a:spcPct val="0"/>
        </a:spcAft>
        <a:defRPr sz="4400" kumimoji="1">
          <a:solidFill>
            <a:schemeClr val="tx2"/>
          </a:solidFill>
          <a:latin typeface="Tahoma" pitchFamily="34" charset="0"/>
          <a:ea typeface="宋体" pitchFamily="2" charset="-122"/>
        </a:defRPr>
      </a:lvl7pPr>
      <a:lvl8pPr algn="l" fontAlgn="base" marL="1371600" rtl="0">
        <a:spcBef>
          <a:spcPct val="0"/>
        </a:spcBef>
        <a:spcAft>
          <a:spcPct val="0"/>
        </a:spcAft>
        <a:defRPr sz="4400" kumimoji="1">
          <a:solidFill>
            <a:schemeClr val="tx2"/>
          </a:solidFill>
          <a:latin typeface="Tahoma" pitchFamily="34" charset="0"/>
          <a:ea typeface="宋体" pitchFamily="2" charset="-122"/>
        </a:defRPr>
      </a:lvl8pPr>
      <a:lvl9pPr algn="l" fontAlgn="base" marL="1828800" rtl="0">
        <a:spcBef>
          <a:spcPct val="0"/>
        </a:spcBef>
        <a:spcAft>
          <a:spcPct val="0"/>
        </a:spcAft>
        <a:defRPr sz="4400" kumimoji="1">
          <a:solidFill>
            <a:schemeClr val="tx2"/>
          </a:solidFill>
          <a:latin typeface="Tahoma" pitchFamily="34" charset="0"/>
          <a:ea typeface="宋体" pitchFamily="2" charset="-122"/>
        </a:defRPr>
      </a:lvl9pPr>
    </p:titleStyle>
    <p:bodyStyle>
      <a:lvl1pPr algn="l" eaLnBrk="0" fontAlgn="base" hangingPunct="0" indent="-342900" marL="342900" rtl="0">
        <a:spcBef>
          <a:spcPct val="20000"/>
        </a:spcBef>
        <a:spcAft>
          <a:spcPct val="0"/>
        </a:spcAft>
        <a:buClr>
          <a:schemeClr val="hlink"/>
        </a:buClr>
        <a:buSzPct val="110000"/>
        <a:buFont typeface="Wingdings" pitchFamily="2" charset="2"/>
        <a:buBlip>
          <a:blip xmlns:r="http://schemas.openxmlformats.org/officeDocument/2006/relationships" r:embed="rId15"/>
        </a:buBlip>
        <a:defRPr sz="3200">
          <a:solidFill>
            <a:schemeClr val="tx1"/>
          </a:solidFill>
          <a:latin typeface="+mn-lt"/>
          <a:ea typeface="+mn-ea"/>
          <a:cs typeface="+mn-cs"/>
        </a:defRPr>
      </a:lvl1pPr>
      <a:lvl2pPr algn="l" eaLnBrk="0" fontAlgn="base" hangingPunct="0" indent="-285750" marL="742950" rtl="0">
        <a:spcBef>
          <a:spcPct val="20000"/>
        </a:spcBef>
        <a:spcAft>
          <a:spcPct val="0"/>
        </a:spcAft>
        <a:buClr>
          <a:schemeClr val="tx1"/>
        </a:buClr>
        <a:buSzPct val="60000"/>
        <a:buFont typeface="Wingdings" pitchFamily="2" charset="2"/>
        <a:buChar char="n"/>
        <a:defRPr sz="2800">
          <a:solidFill>
            <a:schemeClr val="tx1"/>
          </a:solidFill>
          <a:latin typeface="+mn-lt"/>
          <a:ea typeface="+mn-ea"/>
        </a:defRPr>
      </a:lvl2pPr>
      <a:lvl3pPr algn="l" eaLnBrk="0" fontAlgn="base" hangingPunct="0" indent="-228600" marL="1143000" rtl="0">
        <a:spcBef>
          <a:spcPct val="20000"/>
        </a:spcBef>
        <a:spcAft>
          <a:spcPct val="0"/>
        </a:spcAft>
        <a:buClr>
          <a:schemeClr val="hlink"/>
        </a:buClr>
        <a:buSzPct val="95000"/>
        <a:buFont typeface="Wingdings" pitchFamily="2" charset="2"/>
        <a:buChar char="w"/>
        <a:defRPr sz="2400">
          <a:solidFill>
            <a:schemeClr val="tx1"/>
          </a:solidFill>
          <a:latin typeface="+mn-lt"/>
          <a:ea typeface="+mn-ea"/>
        </a:defRPr>
      </a:lvl3pPr>
      <a:lvl4pPr algn="l" eaLnBrk="0" fontAlgn="base" hangingPunct="0" indent="-228600" marL="1600200" rtl="0">
        <a:spcBef>
          <a:spcPct val="20000"/>
        </a:spcBef>
        <a:spcAft>
          <a:spcPct val="0"/>
        </a:spcAft>
        <a:buClr>
          <a:schemeClr val="tx1"/>
        </a:buClr>
        <a:buSzPct val="65000"/>
        <a:buFont typeface="Wingdings" pitchFamily="2" charset="2"/>
        <a:buChar char="n"/>
        <a:defRPr sz="2000">
          <a:solidFill>
            <a:schemeClr val="tx1"/>
          </a:solidFill>
          <a:latin typeface="+mn-lt"/>
          <a:ea typeface="+mn-ea"/>
        </a:defRPr>
      </a:lvl4pPr>
      <a:lvl5pPr algn="l" eaLnBrk="0" fontAlgn="base" hangingPunct="0" indent="-228600" marL="2057400" rtl="0">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5pPr>
      <a:lvl6pPr algn="l" fontAlgn="base" indent="-228600" marL="2514600" rtl="0">
        <a:spcBef>
          <a:spcPct val="20000"/>
        </a:spcBef>
        <a:spcAft>
          <a:spcPct val="0"/>
        </a:spcAft>
        <a:buClr>
          <a:schemeClr val="hlink"/>
        </a:buClr>
        <a:buSzPct val="60000"/>
        <a:buFont typeface="Wingdings" pitchFamily="2" charset="2"/>
        <a:buChar char="n"/>
        <a:defRPr sz="2000" kumimoji="1">
          <a:solidFill>
            <a:schemeClr val="tx1"/>
          </a:solidFill>
          <a:latin typeface="+mn-lt"/>
          <a:ea typeface="+mn-ea"/>
        </a:defRPr>
      </a:lvl6pPr>
      <a:lvl7pPr algn="l" fontAlgn="base" indent="-228600" marL="2971800" rtl="0">
        <a:spcBef>
          <a:spcPct val="20000"/>
        </a:spcBef>
        <a:spcAft>
          <a:spcPct val="0"/>
        </a:spcAft>
        <a:buClr>
          <a:schemeClr val="hlink"/>
        </a:buClr>
        <a:buSzPct val="60000"/>
        <a:buFont typeface="Wingdings" pitchFamily="2" charset="2"/>
        <a:buChar char="n"/>
        <a:defRPr sz="2000" kumimoji="1">
          <a:solidFill>
            <a:schemeClr val="tx1"/>
          </a:solidFill>
          <a:latin typeface="+mn-lt"/>
          <a:ea typeface="+mn-ea"/>
        </a:defRPr>
      </a:lvl7pPr>
      <a:lvl8pPr algn="l" fontAlgn="base" indent="-228600" marL="3429000" rtl="0">
        <a:spcBef>
          <a:spcPct val="20000"/>
        </a:spcBef>
        <a:spcAft>
          <a:spcPct val="0"/>
        </a:spcAft>
        <a:buClr>
          <a:schemeClr val="hlink"/>
        </a:buClr>
        <a:buSzPct val="60000"/>
        <a:buFont typeface="Wingdings" pitchFamily="2" charset="2"/>
        <a:buChar char="n"/>
        <a:defRPr sz="2000" kumimoji="1">
          <a:solidFill>
            <a:schemeClr val="tx1"/>
          </a:solidFill>
          <a:latin typeface="+mn-lt"/>
          <a:ea typeface="+mn-ea"/>
        </a:defRPr>
      </a:lvl8pPr>
      <a:lvl9pPr algn="l" fontAlgn="base" indent="-228600" marL="3886200" rtl="0">
        <a:spcBef>
          <a:spcPct val="20000"/>
        </a:spcBef>
        <a:spcAft>
          <a:spcPct val="0"/>
        </a:spcAft>
        <a:buClr>
          <a:schemeClr val="hlink"/>
        </a:buClr>
        <a:buSzPct val="60000"/>
        <a:buFont typeface="Wingdings" pitchFamily="2" charset="2"/>
        <a:buChar char="n"/>
        <a:defRPr sz="2000" kumimoji="1">
          <a:solidFill>
            <a:schemeClr val="tx1"/>
          </a:solidFill>
          <a:latin typeface="+mn-lt"/>
          <a:ea typeface="+mn-ea"/>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oleObject" Target="../embeddings/oleObject11.bin"/><Relationship Id="rId2" Type="http://schemas.openxmlformats.org/officeDocument/2006/relationships/image" Target="../media/image20.wmf"/><Relationship Id="rId3" Type="http://schemas.openxmlformats.org/officeDocument/2006/relationships/oleObject" Target="../embeddings/oleObject12.bin"/><Relationship Id="rId4" Type="http://schemas.openxmlformats.org/officeDocument/2006/relationships/image" Target="../media/image21.png"/><Relationship Id="rId5"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oleObject" Target="../embeddings/oleObject13.bin"/><Relationship Id="rId2" Type="http://schemas.openxmlformats.org/officeDocument/2006/relationships/image" Target="../media/image23.png"/><Relationship Id="rId3" Type="http://schemas.openxmlformats.org/officeDocument/2006/relationships/oleObject" Target="../embeddings/oleObject14.bin"/><Relationship Id="rId4" Type="http://schemas.openxmlformats.org/officeDocument/2006/relationships/image" Target="../media/image24.wmf"/><Relationship Id="rId5"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oleObject" Target="../embeddings/oleObject15.bin"/><Relationship Id="rId2" Type="http://schemas.openxmlformats.org/officeDocument/2006/relationships/image" Target="../media/image29.pn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oleObject" Target="../embeddings/oleObject16.bin"/><Relationship Id="rId2" Type="http://schemas.openxmlformats.org/officeDocument/2006/relationships/image" Target="../media/image35.png"/><Relationship Id="rId3" Type="http://schemas.openxmlformats.org/officeDocument/2006/relationships/oleObject" Target="../embeddings/oleObject17.bin"/><Relationship Id="rId4" Type="http://schemas.openxmlformats.org/officeDocument/2006/relationships/image" Target="../media/image36.png"/><Relationship Id="rId5" Type="http://schemas.openxmlformats.org/officeDocument/2006/relationships/oleObject" Target="../embeddings/oleObject18.bin"/><Relationship Id="rId6" Type="http://schemas.openxmlformats.org/officeDocument/2006/relationships/image" Target="../media/image37.png"/><Relationship Id="rId7" Type="http://schemas.openxmlformats.org/officeDocument/2006/relationships/oleObject" Target="../embeddings/oleObject19.bin"/><Relationship Id="rId8" Type="http://schemas.openxmlformats.org/officeDocument/2006/relationships/image" Target="../media/image38.png"/><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oleObject" Target="../embeddings/oleObject20.bin"/><Relationship Id="rId2" Type="http://schemas.openxmlformats.org/officeDocument/2006/relationships/image" Target="../media/image39.wmf"/><Relationship Id="rId3" Type="http://schemas.openxmlformats.org/officeDocument/2006/relationships/oleObject" Target="../embeddings/oleObject21.bin"/><Relationship Id="rId4" Type="http://schemas.openxmlformats.org/officeDocument/2006/relationships/image" Target="../media/image40.wmf"/><Relationship Id="rId5" Type="http://schemas.openxmlformats.org/officeDocument/2006/relationships/oleObject" Target="../embeddings/oleObject22.bin"/><Relationship Id="rId6" Type="http://schemas.openxmlformats.org/officeDocument/2006/relationships/image" Target="../media/image41.png"/><Relationship Id="rId7"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oleObject" Target="../embeddings/oleObject23.bin"/><Relationship Id="rId2" Type="http://schemas.openxmlformats.org/officeDocument/2006/relationships/image" Target="../media/image42.wmf"/><Relationship Id="rId3" Type="http://schemas.openxmlformats.org/officeDocument/2006/relationships/oleObject" Target="../embeddings/oleObject24.bin"/><Relationship Id="rId4" Type="http://schemas.openxmlformats.org/officeDocument/2006/relationships/image" Target="../media/image41.png"/><Relationship Id="rId5" Type="http://schemas.openxmlformats.org/officeDocument/2006/relationships/oleObject" Target="../embeddings/oleObject25.bin"/><Relationship Id="rId6" Type="http://schemas.openxmlformats.org/officeDocument/2006/relationships/image" Target="../media/image43.png"/><Relationship Id="rId7"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oleObject" Target="../embeddings/oleObject26.bin"/><Relationship Id="rId2" Type="http://schemas.openxmlformats.org/officeDocument/2006/relationships/image" Target="../media/image44.wmf"/><Relationship Id="rId3"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oleObject" Target="../embeddings/oleObject27.bin"/><Relationship Id="rId2" Type="http://schemas.openxmlformats.org/officeDocument/2006/relationships/image" Target="../media/image45.wmf"/><Relationship Id="rId3" Type="http://schemas.openxmlformats.org/officeDocument/2006/relationships/oleObject" Target="../embeddings/oleObject28.bin"/><Relationship Id="rId4" Type="http://schemas.openxmlformats.org/officeDocument/2006/relationships/image" Target="../media/image46.wmf"/><Relationship Id="rId5" Type="http://schemas.openxmlformats.org/officeDocument/2006/relationships/oleObject" Target="../embeddings/oleObject29.bin"/><Relationship Id="rId6" Type="http://schemas.openxmlformats.org/officeDocument/2006/relationships/image" Target="../media/image47.wmf"/><Relationship Id="rId7"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oleObject" Target="../embeddings/oleObject30.bin"/><Relationship Id="rId2" Type="http://schemas.openxmlformats.org/officeDocument/2006/relationships/image" Target="../media/image48.wmf"/><Relationship Id="rId3" Type="http://schemas.openxmlformats.org/officeDocument/2006/relationships/oleObject" Target="../embeddings/oleObject31.bin"/><Relationship Id="rId4" Type="http://schemas.openxmlformats.org/officeDocument/2006/relationships/image" Target="../media/image49.wmf"/><Relationship Id="rId5" Type="http://schemas.openxmlformats.org/officeDocument/2006/relationships/oleObject" Target="../embeddings/oleObject32.bin"/><Relationship Id="rId6" Type="http://schemas.openxmlformats.org/officeDocument/2006/relationships/image" Target="../media/image50.wmf"/><Relationship Id="rId7"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oleObject" Target="../embeddings/oleObject33.bin"/><Relationship Id="rId2" Type="http://schemas.openxmlformats.org/officeDocument/2006/relationships/image" Target="../media/image51.wmf"/><Relationship Id="rId3" Type="http://schemas.openxmlformats.org/officeDocument/2006/relationships/oleObject" Target="../embeddings/oleObject34.bin"/><Relationship Id="rId4" Type="http://schemas.openxmlformats.org/officeDocument/2006/relationships/image" Target="../media/image52.wmf"/><Relationship Id="rId5" Type="http://schemas.openxmlformats.org/officeDocument/2006/relationships/oleObject" Target="../embeddings/oleObject35.bin"/><Relationship Id="rId6" Type="http://schemas.openxmlformats.org/officeDocument/2006/relationships/image" Target="../media/image53.wmf"/><Relationship Id="rId7" Type="http://schemas.openxmlformats.org/officeDocument/2006/relationships/oleObject" Target="../embeddings/oleObject36.bin"/><Relationship Id="rId8" Type="http://schemas.openxmlformats.org/officeDocument/2006/relationships/image" Target="../media/image54.wmf"/><Relationship Id="rId9"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oleObject" Target="../embeddings/oleObject37.bin"/><Relationship Id="rId2" Type="http://schemas.openxmlformats.org/officeDocument/2006/relationships/image" Target="../media/image55.png"/><Relationship Id="rId3"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oleObject" Target="../embeddings/oleObject38.bin"/><Relationship Id="rId2" Type="http://schemas.openxmlformats.org/officeDocument/2006/relationships/image" Target="../media/image56.wmf"/><Relationship Id="rId3" Type="http://schemas.openxmlformats.org/officeDocument/2006/relationships/oleObject" Target="../embeddings/oleObject39.bin"/><Relationship Id="rId4" Type="http://schemas.openxmlformats.org/officeDocument/2006/relationships/image" Target="../media/image57.wmf"/><Relationship Id="rId5" Type="http://schemas.openxmlformats.org/officeDocument/2006/relationships/oleObject" Target="../embeddings/oleObject40.bin"/><Relationship Id="rId6" Type="http://schemas.openxmlformats.org/officeDocument/2006/relationships/image" Target="../media/image58.wmf"/><Relationship Id="rId7" Type="http://schemas.openxmlformats.org/officeDocument/2006/relationships/oleObject" Target="../embeddings/oleObject41.bin"/><Relationship Id="rId8" Type="http://schemas.openxmlformats.org/officeDocument/2006/relationships/image" Target="../media/image59.wmf"/><Relationship Id="rId9" Type="http://schemas.openxmlformats.org/officeDocument/2006/relationships/oleObject" Target="../embeddings/oleObject42.bin"/><Relationship Id="rId10" Type="http://schemas.openxmlformats.org/officeDocument/2006/relationships/image" Target="../media/image60.wmf"/><Relationship Id="rId1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oleObject" Target="../embeddings/oleObject43.bin"/><Relationship Id="rId2" Type="http://schemas.openxmlformats.org/officeDocument/2006/relationships/image" Target="../media/image61.wmf"/><Relationship Id="rId3" Type="http://schemas.openxmlformats.org/officeDocument/2006/relationships/oleObject" Target="../embeddings/oleObject44.bin"/><Relationship Id="rId4" Type="http://schemas.openxmlformats.org/officeDocument/2006/relationships/image" Target="../media/image62.wmf"/><Relationship Id="rId5"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oleObject" Target="../embeddings/oleObject45.bin"/><Relationship Id="rId2" Type="http://schemas.openxmlformats.org/officeDocument/2006/relationships/image" Target="../media/image78.png"/><Relationship Id="rId3"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81.png"/><Relationship Id="rId3"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oleObject" Target="../embeddings/oleObject46.bin"/><Relationship Id="rId2" Type="http://schemas.openxmlformats.org/officeDocument/2006/relationships/image" Target="../media/image83.png"/><Relationship Id="rId3" Type="http://schemas.openxmlformats.org/officeDocument/2006/relationships/oleObject" Target="../embeddings/oleObject47.bin"/><Relationship Id="rId4" Type="http://schemas.openxmlformats.org/officeDocument/2006/relationships/image" Target="../media/image84.wmf"/><Relationship Id="rId5" Type="http://schemas.openxmlformats.org/officeDocument/2006/relationships/oleObject" Target="../embeddings/oleObject48.bin"/><Relationship Id="rId6" Type="http://schemas.openxmlformats.org/officeDocument/2006/relationships/image" Target="../media/image85.png"/><Relationship Id="rId7"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oleObject" Target="../embeddings/oleObject49.bin"/><Relationship Id="rId2" Type="http://schemas.openxmlformats.org/officeDocument/2006/relationships/image" Target="../media/image89.png"/><Relationship Id="rId3" Type="http://schemas.openxmlformats.org/officeDocument/2006/relationships/oleObject" Target="../embeddings/oleObject50.bin"/><Relationship Id="rId4" Type="http://schemas.openxmlformats.org/officeDocument/2006/relationships/image" Target="../media/image90.png"/><Relationship Id="rId5"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oleObject" Target="../embeddings/oleObject51.bin"/><Relationship Id="rId2" Type="http://schemas.openxmlformats.org/officeDocument/2006/relationships/image" Target="../media/image91.wmf"/><Relationship Id="rId3" Type="http://schemas.openxmlformats.org/officeDocument/2006/relationships/image" Target="../media/image92.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oleObject" Target="../embeddings/oleObject52.bin"/><Relationship Id="rId2" Type="http://schemas.openxmlformats.org/officeDocument/2006/relationships/image" Target="../media/image93.wmf"/><Relationship Id="rId3" Type="http://schemas.openxmlformats.org/officeDocument/2006/relationships/oleObject" Target="../embeddings/oleObject53.bin"/><Relationship Id="rId4" Type="http://schemas.openxmlformats.org/officeDocument/2006/relationships/image" Target="../media/image94.png"/><Relationship Id="rId5" Type="http://schemas.openxmlformats.org/officeDocument/2006/relationships/oleObject" Target="../embeddings/oleObject54.bin"/><Relationship Id="rId6" Type="http://schemas.openxmlformats.org/officeDocument/2006/relationships/image" Target="../media/image95.wmf"/><Relationship Id="rId7" Type="http://schemas.openxmlformats.org/officeDocument/2006/relationships/oleObject" Target="../embeddings/oleObject55.bin"/><Relationship Id="rId8" Type="http://schemas.openxmlformats.org/officeDocument/2006/relationships/image" Target="../media/image96.wmf"/><Relationship Id="rId9"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oleObject" Target="../embeddings/oleObject56.bin"/><Relationship Id="rId2" Type="http://schemas.openxmlformats.org/officeDocument/2006/relationships/image" Target="../media/image97.wmf"/><Relationship Id="rId3"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oleObject" Target="../embeddings/oleObject57.bin"/><Relationship Id="rId2" Type="http://schemas.openxmlformats.org/officeDocument/2006/relationships/image" Target="../media/image98.wmf"/><Relationship Id="rId3" Type="http://schemas.openxmlformats.org/officeDocument/2006/relationships/oleObject" Target="../embeddings/oleObject58.bin"/><Relationship Id="rId4" Type="http://schemas.openxmlformats.org/officeDocument/2006/relationships/image" Target="../media/image99.wmf"/><Relationship Id="rId5"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png"/><Relationship Id="rId3" Type="http://schemas.openxmlformats.org/officeDocument/2006/relationships/oleObject" Target="../embeddings/oleObject2.bin"/><Relationship Id="rId4" Type="http://schemas.openxmlformats.org/officeDocument/2006/relationships/image" Target="../media/image9.wmf"/><Relationship Id="rId5" Type="http://schemas.openxmlformats.org/officeDocument/2006/relationships/oleObject" Target="../embeddings/oleObject3.bin"/><Relationship Id="rId6" Type="http://schemas.openxmlformats.org/officeDocument/2006/relationships/image" Target="../media/image10.wmf"/><Relationship Id="rId7"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11.wmf"/><Relationship Id="rId3" Type="http://schemas.openxmlformats.org/officeDocument/2006/relationships/oleObject" Target="../embeddings/oleObject5.bin"/><Relationship Id="rId4" Type="http://schemas.openxmlformats.org/officeDocument/2006/relationships/image" Target="../media/image12.wmf"/><Relationship Id="rId5" Type="http://schemas.openxmlformats.org/officeDocument/2006/relationships/oleObject" Target="../embeddings/oleObject6.bin"/><Relationship Id="rId6" Type="http://schemas.openxmlformats.org/officeDocument/2006/relationships/image" Target="../media/image13.wmf"/><Relationship Id="rId7" Type="http://schemas.openxmlformats.org/officeDocument/2006/relationships/oleObject" Target="../embeddings/oleObject7.bin"/><Relationship Id="rId8" Type="http://schemas.openxmlformats.org/officeDocument/2006/relationships/image" Target="../media/image14.wmf"/><Relationship Id="rId9" Type="http://schemas.openxmlformats.org/officeDocument/2006/relationships/image" Target="../media/image15.png"/><Relationship Id="rId10" Type="http://schemas.openxmlformats.org/officeDocument/2006/relationships/oleObject" Target="../embeddings/oleObject8.bin"/><Relationship Id="rId11" Type="http://schemas.openxmlformats.org/officeDocument/2006/relationships/image" Target="../media/image9.wmf"/><Relationship Id="rId1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oleObject" Target="../embeddings/oleObject9.bin"/><Relationship Id="rId2" Type="http://schemas.openxmlformats.org/officeDocument/2006/relationships/image" Target="../media/image18.png"/><Relationship Id="rId3" Type="http://schemas.openxmlformats.org/officeDocument/2006/relationships/oleObject" Target="../embeddings/oleObject10.bin"/><Relationship Id="rId4" Type="http://schemas.openxmlformats.org/officeDocument/2006/relationships/image" Target="../media/image19.png"/><Relationship Id="rId5"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1" showMasterSp="1">
  <p:cSld>
    <p:spTree>
      <p:nvGrpSpPr>
        <p:cNvPr id="30" name=""/>
        <p:cNvGrpSpPr/>
        <p:nvPr/>
      </p:nvGrpSpPr>
      <p:grpSpPr>
        <a:xfrm rot="0">
          <a:off x="0" y="0"/>
          <a:ext cx="0" cy="0"/>
          <a:chOff x="0" y="0"/>
          <a:chExt cx="0" cy="0"/>
        </a:xfrm>
      </p:grpSpPr>
      <p:sp>
        <p:nvSpPr>
          <p:cNvPr id="1048638" name="Rectangle 2"/>
          <p:cNvSpPr/>
          <p:nvPr>
            <p:ph type="title" sz="full" idx="0"/>
          </p:nvPr>
        </p:nvSpPr>
        <p:spPr>
          <a:xfrm rot="0">
            <a:off x="827087" y="692150"/>
            <a:ext cx="7793037" cy="922337"/>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algn="ctr" eaLnBrk="1" hangingPunct="1" latinLnBrk="1" lvl="0"/>
            <a:r>
              <a:rPr altLang="en-US" b="1" lang="zh-CN">
                <a:latin typeface="Times New Roman" pitchFamily="18" charset="0"/>
              </a:rPr>
              <a:t>第二章 简单线天线</a:t>
            </a:r>
          </a:p>
        </p:txBody>
      </p:sp>
      <p:sp>
        <p:nvSpPr>
          <p:cNvPr id="1048639" name="Rectangle 3" descr="Rectangle: Click to edit Master text styles Second level Third level Fourth level Fifth level"/>
          <p:cNvSpPr/>
          <p:nvPr/>
        </p:nvSpPr>
        <p:spPr>
          <a:xfrm rot="0">
            <a:off x="1676400" y="1828800"/>
            <a:ext cx="6781800" cy="41910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indent="-445770" latinLnBrk="1" lvl="1" marL="742950">
              <a:spcBef>
                <a:spcPct val="20000"/>
              </a:spcBef>
              <a:buClr>
                <a:schemeClr val="dk1"/>
              </a:buClr>
              <a:buSzPct val="60000"/>
              <a:buFontTx/>
              <a:buNone/>
            </a:pPr>
            <a:r>
              <a:rPr altLang="zh-CN" b="1" sz="3200" lang="en-US">
                <a:latin typeface="Times New Roman" pitchFamily="18" charset="0"/>
              </a:rPr>
              <a:t>2.1 </a:t>
            </a:r>
            <a:r>
              <a:rPr altLang="en-US" b="1" sz="2800" lang="zh-CN">
                <a:latin typeface="Times New Roman" pitchFamily="18" charset="0"/>
              </a:rPr>
              <a:t>水平振子天线</a:t>
            </a:r>
          </a:p>
          <a:p>
            <a:pPr eaLnBrk="1" hangingPunct="1" indent="-445770" latinLnBrk="1" lvl="1" marL="742950">
              <a:spcBef>
                <a:spcPct val="20000"/>
              </a:spcBef>
              <a:buClr>
                <a:schemeClr val="dk1"/>
              </a:buClr>
              <a:buSzPct val="60000"/>
              <a:buFontTx/>
              <a:buNone/>
            </a:pPr>
            <a:r>
              <a:rPr altLang="zh-CN" b="1" sz="2800" lang="en-US">
                <a:latin typeface="Times New Roman" pitchFamily="18" charset="0"/>
              </a:rPr>
              <a:t>2.2 </a:t>
            </a:r>
            <a:r>
              <a:rPr altLang="en-US" b="1" sz="2800" lang="zh-CN">
                <a:latin typeface="Times New Roman" pitchFamily="18" charset="0"/>
              </a:rPr>
              <a:t>直立振子天线</a:t>
            </a:r>
          </a:p>
          <a:p>
            <a:pPr eaLnBrk="1" hangingPunct="1" indent="-445770" latinLnBrk="1" lvl="1" marL="742950">
              <a:spcBef>
                <a:spcPct val="20000"/>
              </a:spcBef>
              <a:buClr>
                <a:schemeClr val="dk1"/>
              </a:buClr>
              <a:buSzPct val="60000"/>
              <a:buFontTx/>
              <a:buNone/>
            </a:pPr>
            <a:r>
              <a:rPr altLang="zh-CN" b="1" sz="2800" lang="en-US">
                <a:latin typeface="Times New Roman" pitchFamily="18" charset="0"/>
              </a:rPr>
              <a:t>2.3 </a:t>
            </a:r>
            <a:r>
              <a:rPr altLang="en-US" b="1" sz="2800" lang="zh-CN">
                <a:latin typeface="Times New Roman" pitchFamily="18" charset="0"/>
              </a:rPr>
              <a:t>环形天线</a:t>
            </a:r>
          </a:p>
          <a:p>
            <a:pPr eaLnBrk="1" hangingPunct="1" indent="-445770" latinLnBrk="1" lvl="1" marL="742950">
              <a:spcBef>
                <a:spcPct val="20000"/>
              </a:spcBef>
              <a:buClr>
                <a:schemeClr val="dk1"/>
              </a:buClr>
              <a:buSzPct val="60000"/>
              <a:buFontTx/>
              <a:buNone/>
            </a:pPr>
            <a:r>
              <a:rPr altLang="zh-CN" b="1" sz="2800" lang="en-US">
                <a:latin typeface="Times New Roman" pitchFamily="18" charset="0"/>
              </a:rPr>
              <a:t>2.4 </a:t>
            </a:r>
            <a:r>
              <a:rPr altLang="en-US" b="1" sz="2800" lang="zh-CN">
                <a:latin typeface="Times New Roman" pitchFamily="18" charset="0"/>
              </a:rPr>
              <a:t>侧向天线与背向天线</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639"/>
                                        </p:tgtEl>
                                        <p:attrNameLst>
                                          <p:attrName>style.visibility</p:attrName>
                                        </p:attrNameLst>
                                      </p:cBhvr>
                                      <p:to>
                                        <p:strVal val="visible"/>
                                      </p:to>
                                    </p:set>
                                    <p:animEffect transition="in" filter="blinds(horizontal)">
                                      <p:cBhvr>
                                        <p:cTn dur="500" id="7"/>
                                        <p:tgtEl>
                                          <p:spTgt spid="1048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9" grpId="0" uiExpand="0" build="whole"/>
    </p:bldLst>
  </p:timing>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94" name=""/>
        <p:cNvGrpSpPr/>
        <p:nvPr/>
      </p:nvGrpSpPr>
      <p:grpSpPr>
        <a:xfrm rot="0">
          <a:off x="0" y="0"/>
          <a:ext cx="0" cy="0"/>
          <a:chOff x="0" y="0"/>
          <a:chExt cx="0" cy="0"/>
        </a:xfrm>
      </p:grpSpPr>
      <p:sp>
        <p:nvSpPr>
          <p:cNvPr id="1048665" name="Text Box 2"/>
          <p:cNvSpPr txBox="1"/>
          <p:nvPr/>
        </p:nvSpPr>
        <p:spPr>
          <a:xfrm rot="0">
            <a:off x="762000" y="609600"/>
            <a:ext cx="2738437" cy="523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sz="2800" lang="zh-CN">
                <a:solidFill>
                  <a:srgbClr val="ED6613"/>
                </a:solidFill>
                <a:latin typeface="Times New Roman" pitchFamily="18" charset="0"/>
              </a:rPr>
              <a:t>结论</a:t>
            </a:r>
            <a:r>
              <a:rPr altLang="zh-CN" b="1" sz="2800" lang="en-US">
                <a:solidFill>
                  <a:srgbClr val="ED6613"/>
                </a:solidFill>
                <a:latin typeface="Times New Roman" pitchFamily="18" charset="0"/>
              </a:rPr>
              <a:t>p55</a:t>
            </a:r>
          </a:p>
        </p:txBody>
      </p:sp>
      <p:sp>
        <p:nvSpPr>
          <p:cNvPr id="1048666" name="Text Box 3"/>
          <p:cNvSpPr txBox="1"/>
          <p:nvPr/>
        </p:nvSpPr>
        <p:spPr>
          <a:xfrm rot="0">
            <a:off x="685800" y="1143000"/>
            <a:ext cx="8229600" cy="762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sz="2000" lang="zh-CN">
                <a:latin typeface="Times New Roman" pitchFamily="18" charset="0"/>
              </a:rPr>
              <a:t>(</a:t>
            </a:r>
            <a:r>
              <a:rPr altLang="en-US" b="1" sz="2000" lang="zh-CN">
                <a:latin typeface="Times New Roman" pitchFamily="18" charset="0"/>
              </a:rPr>
              <a:t>1) </a:t>
            </a:r>
            <a:r>
              <a:rPr altLang="en-US" b="1" sz="2000" lang="zh-CN">
                <a:latin typeface="宋体" pitchFamily="2" charset="-122"/>
              </a:rPr>
              <a:t>铅垂平面方向图形状取决于</a:t>
            </a:r>
            <a:r>
              <a:rPr altLang="zh-CN" b="1" sz="2000" i="1" lang="en-US">
                <a:solidFill>
                  <a:srgbClr val="ED6613"/>
                </a:solidFill>
                <a:latin typeface="Times New Roman" pitchFamily="18" charset="0"/>
              </a:rPr>
              <a:t>H</a:t>
            </a:r>
            <a:r>
              <a:rPr altLang="zh-CN" b="1" sz="2000" lang="en-US">
                <a:solidFill>
                  <a:srgbClr val="ED6613"/>
                </a:solidFill>
                <a:latin typeface="Times New Roman" pitchFamily="18" charset="0"/>
              </a:rPr>
              <a:t>/</a:t>
            </a:r>
            <a:r>
              <a:rPr altLang="zh-CN" b="1" sz="2000" i="1" lang="en-US">
                <a:solidFill>
                  <a:srgbClr val="ED6613"/>
                </a:solidFill>
                <a:latin typeface="Times New Roman" pitchFamily="18" charset="0"/>
                <a:sym typeface="Symbol" pitchFamily="18" charset="2"/>
              </a:rPr>
              <a:t></a:t>
            </a:r>
            <a:r>
              <a:rPr altLang="en-US" b="1" sz="2000" lang="zh-CN">
                <a:latin typeface="宋体" pitchFamily="2" charset="-122"/>
              </a:rPr>
              <a:t>，但不论</a:t>
            </a:r>
            <a:r>
              <a:rPr altLang="zh-CN" b="1" sz="2000" i="1" lang="en-US">
                <a:solidFill>
                  <a:srgbClr val="ED6613"/>
                </a:solidFill>
                <a:latin typeface="Times New Roman" pitchFamily="18" charset="0"/>
              </a:rPr>
              <a:t>H</a:t>
            </a:r>
            <a:r>
              <a:rPr altLang="zh-CN" b="1" sz="2000" lang="en-US">
                <a:solidFill>
                  <a:srgbClr val="ED6613"/>
                </a:solidFill>
                <a:latin typeface="Times New Roman" pitchFamily="18" charset="0"/>
              </a:rPr>
              <a:t>/</a:t>
            </a:r>
            <a:r>
              <a:rPr altLang="zh-CN" b="1" sz="2000" i="1" lang="en-US">
                <a:solidFill>
                  <a:srgbClr val="ED6613"/>
                </a:solidFill>
                <a:latin typeface="Times New Roman" pitchFamily="18" charset="0"/>
                <a:sym typeface="Symbol" pitchFamily="18" charset="2"/>
              </a:rPr>
              <a:t></a:t>
            </a:r>
            <a:r>
              <a:rPr altLang="en-US" b="1" sz="2000" lang="zh-CN">
                <a:latin typeface="宋体" pitchFamily="2" charset="-122"/>
              </a:rPr>
              <a:t>为多大，沿地面方向(</a:t>
            </a:r>
            <a:r>
              <a:rPr altLang="en-US" b="1" sz="2000" lang="zh-CN">
                <a:solidFill>
                  <a:srgbClr val="ED6613"/>
                </a:solidFill>
                <a:latin typeface="宋体" pitchFamily="2" charset="-122"/>
              </a:rPr>
              <a:t>即</a:t>
            </a:r>
            <a:r>
              <a:rPr altLang="zh-CN" b="1" sz="2000" lang="en-US">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=0</a:t>
            </a:r>
            <a:r>
              <a:rPr altLang="en-US" b="1" sz="2000" lang="zh-CN">
                <a:solidFill>
                  <a:srgbClr val="ED6613"/>
                </a:solidFill>
                <a:latin typeface="宋体" pitchFamily="2" charset="-122"/>
                <a:sym typeface="Symbol" pitchFamily="18" charset="2"/>
              </a:rPr>
              <a:t></a:t>
            </a:r>
            <a:r>
              <a:rPr altLang="zh-CN" b="1" sz="2000" lang="en-US">
                <a:latin typeface="宋体" pitchFamily="2" charset="-122"/>
              </a:rPr>
              <a:t>)辐射始终为零---</a:t>
            </a:r>
            <a:r>
              <a:rPr altLang="en-US" b="1" sz="2000" lang="zh-CN">
                <a:latin typeface="宋体" pitchFamily="2" charset="-122"/>
              </a:rPr>
              <a:t>与镜像相位相反。</a:t>
            </a:r>
            <a:r>
              <a:rPr altLang="en-US" b="1" lang="zh-CN"/>
              <a:t> </a:t>
            </a:r>
          </a:p>
        </p:txBody>
      </p:sp>
      <p:sp>
        <p:nvSpPr>
          <p:cNvPr id="1048667" name="Rectangle 4"/>
          <p:cNvSpPr/>
          <p:nvPr/>
        </p:nvSpPr>
        <p:spPr>
          <a:xfrm rot="0">
            <a:off x="685800" y="1905000"/>
            <a:ext cx="8229600" cy="13112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Times New Roman" pitchFamily="18" charset="0"/>
              </a:rPr>
              <a:t>(2) </a:t>
            </a:r>
            <a:r>
              <a:rPr altLang="zh-CN" b="1" sz="2000" i="1" lang="en-US">
                <a:latin typeface="Times New Roman" pitchFamily="18" charset="0"/>
              </a:rPr>
              <a:t>H</a:t>
            </a:r>
            <a:r>
              <a:rPr altLang="zh-CN" b="1" sz="2000" lang="en-US">
                <a:latin typeface="Times New Roman" pitchFamily="18" charset="0"/>
              </a:rPr>
              <a:t>/</a:t>
            </a:r>
            <a:r>
              <a:rPr altLang="zh-CN" b="1" sz="2000" i="1" lang="en-US">
                <a:latin typeface="Times New Roman" pitchFamily="18" charset="0"/>
                <a:sym typeface="Symbol" pitchFamily="18" charset="2"/>
              </a:rPr>
              <a:t>&lt;</a:t>
            </a:r>
            <a:r>
              <a:rPr altLang="en-US" b="1" sz="2000" lang="zh-CN">
                <a:latin typeface="Times New Roman" pitchFamily="18" charset="0"/>
                <a:sym typeface="Symbol" pitchFamily="18" charset="2"/>
              </a:rPr>
              <a:t>1/4时，</a:t>
            </a:r>
            <a:r>
              <a:rPr altLang="en-US" b="1" sz="2000" lang="zh-CN">
                <a:latin typeface="Times New Roman" pitchFamily="18" charset="0"/>
              </a:rPr>
              <a:t>在</a:t>
            </a:r>
            <a:r>
              <a:rPr altLang="zh-CN" b="1" sz="2000" lang="en-US">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=60</a:t>
            </a:r>
            <a:r>
              <a:rPr altLang="en-US" b="1" sz="2000" lang="zh-CN">
                <a:solidFill>
                  <a:srgbClr val="ED6613"/>
                </a:solidFill>
                <a:latin typeface="宋体" pitchFamily="2" charset="-122"/>
                <a:sym typeface="Symbol" pitchFamily="18" charset="2"/>
              </a:rPr>
              <a:t></a:t>
            </a:r>
            <a:r>
              <a:rPr altLang="en-US" b="1" sz="2000" lang="zh-CN">
                <a:solidFill>
                  <a:srgbClr val="ED6613"/>
                </a:solidFill>
                <a:latin typeface="Times New Roman" pitchFamily="18" charset="0"/>
                <a:sym typeface="Symbol" pitchFamily="18" charset="2"/>
              </a:rPr>
              <a:t>90</a:t>
            </a:r>
            <a:r>
              <a:rPr altLang="en-US" b="1" sz="2000" lang="zh-CN">
                <a:solidFill>
                  <a:srgbClr val="ED6613"/>
                </a:solidFill>
                <a:latin typeface="宋体" pitchFamily="2" charset="-122"/>
                <a:sym typeface="Symbol" pitchFamily="18" charset="2"/>
              </a:rPr>
              <a:t></a:t>
            </a:r>
            <a:r>
              <a:rPr altLang="en-US" b="1" sz="2000" lang="zh-CN">
                <a:latin typeface="Times New Roman" pitchFamily="18" charset="0"/>
              </a:rPr>
              <a:t>范围内场强变化不大，并在</a:t>
            </a:r>
            <a:r>
              <a:rPr altLang="zh-CN" b="1" sz="2000" lang="en-US">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=90</a:t>
            </a:r>
            <a:r>
              <a:rPr altLang="en-US" b="1" sz="2000" lang="zh-CN">
                <a:solidFill>
                  <a:srgbClr val="ED6613"/>
                </a:solidFill>
                <a:latin typeface="宋体" pitchFamily="2" charset="-122"/>
                <a:sym typeface="Symbol" pitchFamily="18" charset="2"/>
              </a:rPr>
              <a:t></a:t>
            </a:r>
            <a:r>
              <a:rPr altLang="zh-CN" b="1" sz="2000" lang="en-US">
                <a:latin typeface="Times New Roman" pitchFamily="18" charset="0"/>
              </a:rPr>
              <a:t>方向上辐射最大，这说明天线具有高仰角辐射特性，通常将这种具有高仰角辐射特性的天线称为高射天线。这种架设高度较低的水平振子天线，广泛使用在300km</a:t>
            </a:r>
            <a:r>
              <a:rPr altLang="en-US" b="1" sz="2000" lang="zh-CN">
                <a:latin typeface="Times New Roman" pitchFamily="18" charset="0"/>
              </a:rPr>
              <a:t>以内的天波通信中</a:t>
            </a:r>
          </a:p>
        </p:txBody>
      </p:sp>
      <p:sp>
        <p:nvSpPr>
          <p:cNvPr id="1048668" name="Text Box 5"/>
          <p:cNvSpPr txBox="1"/>
          <p:nvPr/>
        </p:nvSpPr>
        <p:spPr>
          <a:xfrm rot="0">
            <a:off x="685800" y="3184525"/>
            <a:ext cx="8229600" cy="16160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sz="2000" lang="zh-CN">
                <a:latin typeface="Times New Roman" pitchFamily="18" charset="0"/>
              </a:rPr>
              <a:t>(3) </a:t>
            </a:r>
            <a:r>
              <a:rPr altLang="en-US" b="1" sz="2000" i="1" lang="zh-CN">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=0</a:t>
            </a:r>
            <a:r>
              <a:rPr altLang="en-US" b="1" sz="2000" lang="zh-CN">
                <a:solidFill>
                  <a:srgbClr val="ED6613"/>
                </a:solidFill>
                <a:latin typeface="宋体" pitchFamily="2" charset="-122"/>
                <a:sym typeface="Symbol" pitchFamily="18" charset="2"/>
              </a:rPr>
              <a:t></a:t>
            </a:r>
            <a:r>
              <a:rPr altLang="en-US" b="1" sz="2000" lang="zh-CN">
                <a:latin typeface="宋体" pitchFamily="2" charset="-122"/>
              </a:rPr>
              <a:t>的垂直平面方向图仅取决于</a:t>
            </a:r>
            <a:r>
              <a:rPr altLang="zh-CN" b="1" sz="2000" i="1" lang="en-US">
                <a:latin typeface="Times New Roman" pitchFamily="18" charset="0"/>
              </a:rPr>
              <a:t>H</a:t>
            </a:r>
            <a:r>
              <a:rPr altLang="zh-CN" b="1" sz="2000" lang="en-US">
                <a:latin typeface="Times New Roman" pitchFamily="18" charset="0"/>
              </a:rPr>
              <a:t>/</a:t>
            </a:r>
            <a:r>
              <a:rPr altLang="zh-CN" b="1" sz="2000" i="1" lang="en-US">
                <a:latin typeface="Times New Roman" pitchFamily="18" charset="0"/>
                <a:sym typeface="Symbol" pitchFamily="18" charset="2"/>
              </a:rPr>
              <a:t></a:t>
            </a:r>
            <a:r>
              <a:rPr altLang="en-US" b="1" sz="2000" lang="zh-CN">
                <a:latin typeface="宋体" pitchFamily="2" charset="-122"/>
              </a:rPr>
              <a:t> ，且随着</a:t>
            </a:r>
            <a:r>
              <a:rPr altLang="zh-CN" b="1" sz="2000" i="1" lang="en-US">
                <a:latin typeface="Times New Roman" pitchFamily="18" charset="0"/>
              </a:rPr>
              <a:t>H</a:t>
            </a:r>
            <a:r>
              <a:rPr altLang="zh-CN" b="1" sz="2000" lang="en-US">
                <a:latin typeface="Times New Roman" pitchFamily="18" charset="0"/>
              </a:rPr>
              <a:t>/</a:t>
            </a:r>
            <a:r>
              <a:rPr altLang="zh-CN" b="1" sz="2000" i="1" lang="en-US">
                <a:latin typeface="Times New Roman" pitchFamily="18" charset="0"/>
                <a:sym typeface="Symbol" pitchFamily="18" charset="2"/>
              </a:rPr>
              <a:t></a:t>
            </a:r>
            <a:r>
              <a:rPr altLang="en-US" b="1" sz="2000" lang="zh-CN">
                <a:latin typeface="宋体" pitchFamily="2" charset="-122"/>
              </a:rPr>
              <a:t>的增大，波瓣增多，第一波瓣(最靠近地面的波瓣)最强辐射方向的仰角</a:t>
            </a:r>
            <a:r>
              <a:rPr altLang="zh-CN" b="1" sz="2000" lang="en-US">
                <a:latin typeface="Times New Roman" pitchFamily="18" charset="0"/>
                <a:sym typeface="Symbol" pitchFamily="18" charset="2"/>
              </a:rPr>
              <a:t></a:t>
            </a:r>
            <a:r>
              <a:rPr altLang="zh-CN" baseline="-25000" b="1" sz="2000" lang="en-US">
                <a:latin typeface="Times New Roman" pitchFamily="18" charset="0"/>
                <a:sym typeface="Symbol" pitchFamily="18" charset="2"/>
              </a:rPr>
              <a:t>m1</a:t>
            </a:r>
            <a:r>
              <a:rPr altLang="en-US" b="1" sz="2000" lang="zh-CN">
                <a:latin typeface="宋体" pitchFamily="2" charset="-122"/>
              </a:rPr>
              <a:t>越小。在短波通信中，应使天线最大辐射方向的仰角</a:t>
            </a:r>
            <a:r>
              <a:rPr altLang="zh-CN" b="1" sz="2000" lang="en-US">
                <a:solidFill>
                  <a:srgbClr val="ED6613"/>
                </a:solidFill>
                <a:latin typeface="Times New Roman" pitchFamily="18" charset="0"/>
                <a:sym typeface="Symbol" pitchFamily="18" charset="2"/>
              </a:rPr>
              <a:t></a:t>
            </a:r>
            <a:r>
              <a:rPr altLang="zh-CN" baseline="-25000" b="1" sz="2000" lang="en-US">
                <a:solidFill>
                  <a:srgbClr val="ED6613"/>
                </a:solidFill>
                <a:latin typeface="Times New Roman" pitchFamily="18" charset="0"/>
                <a:sym typeface="Symbol" pitchFamily="18" charset="2"/>
              </a:rPr>
              <a:t>m1</a:t>
            </a:r>
            <a:r>
              <a:rPr altLang="en-US" b="1" sz="2000" lang="zh-CN">
                <a:latin typeface="宋体" pitchFamily="2" charset="-122"/>
              </a:rPr>
              <a:t>等于通信仰角</a:t>
            </a:r>
            <a:r>
              <a:rPr altLang="zh-CN" b="1" sz="2000" lang="en-US">
                <a:solidFill>
                  <a:srgbClr val="ED6613"/>
                </a:solidFill>
                <a:latin typeface="Times New Roman" pitchFamily="18" charset="0"/>
                <a:sym typeface="Symbol" pitchFamily="18" charset="2"/>
              </a:rPr>
              <a:t></a:t>
            </a:r>
            <a:r>
              <a:rPr altLang="zh-CN" baseline="-25000" b="1" sz="2000" lang="en-US">
                <a:solidFill>
                  <a:srgbClr val="ED6613"/>
                </a:solidFill>
                <a:latin typeface="Times New Roman" pitchFamily="18" charset="0"/>
                <a:sym typeface="Symbol" pitchFamily="18" charset="2"/>
              </a:rPr>
              <a:t>0</a:t>
            </a:r>
            <a:r>
              <a:rPr altLang="zh-CN" b="1" sz="2000" lang="en-US">
                <a:latin typeface="宋体" pitchFamily="2" charset="-122"/>
              </a:rPr>
              <a:t>(</a:t>
            </a:r>
            <a:r>
              <a:rPr altLang="zh-CN" b="1" sz="2000" lang="en-US">
                <a:latin typeface="Times New Roman" pitchFamily="18" charset="0"/>
                <a:sym typeface="Symbol" pitchFamily="18" charset="2"/>
              </a:rPr>
              <a:t></a:t>
            </a:r>
            <a:r>
              <a:rPr altLang="zh-CN" baseline="-25000" b="1" sz="2000" lang="en-US">
                <a:latin typeface="Times New Roman" pitchFamily="18" charset="0"/>
                <a:sym typeface="Symbol" pitchFamily="18" charset="2"/>
              </a:rPr>
              <a:t>0</a:t>
            </a:r>
            <a:r>
              <a:rPr altLang="en-US" b="1" sz="2000" lang="zh-CN">
                <a:latin typeface="宋体" pitchFamily="2" charset="-122"/>
              </a:rPr>
              <a:t>是根据通信距离及电离层反射高度来确定的)，由此可以确定天线的架设高度。所以天线的架设高度为</a:t>
            </a:r>
            <a:r>
              <a:rPr altLang="zh-CN" b="1" sz="2000" lang="en-US">
                <a:latin typeface="宋体" pitchFamily="2" charset="-122"/>
              </a:rPr>
              <a:t>p56</a:t>
            </a:r>
            <a:r>
              <a:rPr altLang="en-US" b="1" sz="2000" lang="zh-CN">
                <a:latin typeface="宋体" pitchFamily="2" charset="-122"/>
              </a:rPr>
              <a:t>： </a:t>
            </a:r>
            <a:r>
              <a:rPr altLang="en-US" b="1" sz="2000" lang="zh-CN"/>
              <a:t> </a:t>
            </a:r>
          </a:p>
        </p:txBody>
      </p:sp>
      <p:graphicFrame>
        <p:nvGraphicFramePr>
          <p:cNvPr id="4194315" name=""/>
          <p:cNvGraphicFramePr>
            <a:graphicFrameLocks/>
          </p:cNvGraphicFramePr>
          <p:nvPr/>
        </p:nvGraphicFramePr>
        <p:xfrm rot="0">
          <a:off x="2843212" y="5084762"/>
          <a:ext cx="1447800" cy="746125"/>
        </p:xfrm>
        <a:graphic>
          <a:graphicData uri="http://schemas.openxmlformats.org/presentationml/2006/ole">
            <mc:AlternateContent xmlns:mc="http://schemas.openxmlformats.org/markup-compatibility/2006">
              <mc:Choice xmlns:v="urn:schemas-microsoft-com:vml" Requires="v">
                <p:oleObj r:id="rId1" spid="" imgH="746125" imgW="1447800" showAsIcon="0" progId="Equation.3">
                  <p:embed followColorScheme="full"/>
                  <p:pic>
                    <p:nvPicPr>
                      <p:cNvPr id="2097172" name="Object 6" descr=""/>
                      <p:cNvPicPr>
                        <a:picLocks/>
                      </p:cNvPicPr>
                      <p:nvPr/>
                    </p:nvPicPr>
                    <p:blipFill>
                      <a:blip xmlns:r="http://schemas.openxmlformats.org/officeDocument/2006/relationships" r:embed="rId2"/>
                      <a:srcRect l="0" t="0" r="0" b="0"/>
                      <a:stretch>
                        <a:fillRect/>
                      </a:stretch>
                    </p:blipFill>
                    <p:spPr>
                      <a:xfrm rot="0">
                        <a:off x="2843212" y="5084762"/>
                        <a:ext cx="1447800" cy="746125"/>
                      </a:xfrm>
                      <a:prstGeom prst="rect"/>
                      <a:noFill/>
                      <a:ln>
                        <a:noFill/>
                      </a:ln>
                    </p:spPr>
                  </p:pic>
                </p:oleObj>
              </mc:Choice>
              <mc:Fallback>
                <p:oleObj r:id="rId1" spid="" imgH="746125" imgW="1447800" showAsIcon="0" progId="Equation.3">
                  <p:embed followColorScheme="full"/>
                  <p:pic>
                    <p:nvPicPr>
                      <p:cNvPr id="2097172" name="Object 6" descr=""/>
                      <p:cNvPicPr>
                        <a:picLocks/>
                      </p:cNvPicPr>
                      <p:nvPr/>
                    </p:nvPicPr>
                    <p:blipFill>
                      <a:blip xmlns:r="http://schemas.openxmlformats.org/officeDocument/2006/relationships" r:embed="rId2"/>
                      <a:srcRect l="0" t="0" r="0" b="0"/>
                      <a:stretch>
                        <a:fillRect/>
                      </a:stretch>
                    </p:blipFill>
                    <p:spPr>
                      <a:xfrm rot="0">
                        <a:off x="2843212" y="5084762"/>
                        <a:ext cx="1447800" cy="746125"/>
                      </a:xfrm>
                      <a:prstGeom prst="rect"/>
                      <a:noFill/>
                      <a:ln>
                        <a:noFill/>
                      </a:ln>
                    </p:spPr>
                  </p:pic>
                </p:oleObj>
              </mc:Fallback>
            </mc:AlternateContent>
          </a:graphicData>
        </a:graphic>
      </p:graphicFrame>
      <p:grpSp>
        <p:nvGrpSpPr>
          <p:cNvPr id="95" name=""/>
          <p:cNvGrpSpPr/>
          <p:nvPr/>
        </p:nvGrpSpPr>
        <p:grpSpPr>
          <a:xfrm rot="0">
            <a:off x="4932362" y="4652962"/>
            <a:ext cx="2133600" cy="1662112"/>
            <a:chOff x="3936" y="3120"/>
            <a:chExt cx="1344" cy="1047"/>
          </a:xfrm>
        </p:grpSpPr>
        <p:graphicFrame>
          <p:nvGraphicFramePr>
            <p:cNvPr id="4194316" name=""/>
            <p:cNvGraphicFramePr>
              <a:graphicFrameLocks/>
            </p:cNvGraphicFramePr>
            <p:nvPr/>
          </p:nvGraphicFramePr>
          <p:xfrm rot="0">
            <a:off x="3936" y="3120"/>
            <a:ext cx="1056" cy="1047"/>
          </p:xfrm>
          <a:graphic>
            <a:graphicData uri="http://schemas.openxmlformats.org/presentationml/2006/ole">
              <mc:AlternateContent xmlns:mc="http://schemas.openxmlformats.org/markup-compatibility/2006">
                <mc:Choice xmlns:v="urn:schemas-microsoft-com:vml" Requires="v">
                  <p:oleObj r:id="rId3" spid="" imgH="1047" imgW="1056" showAsIcon="0" progId="PBrush">
                    <p:embed followColorScheme="full"/>
                    <p:pic>
                      <p:nvPicPr>
                        <p:cNvPr id="2097173" name="Object 8" descr=""/>
                        <p:cNvPicPr>
                          <a:picLocks/>
                        </p:cNvPicPr>
                        <p:nvPr/>
                      </p:nvPicPr>
                      <p:blipFill>
                        <a:blip xmlns:r="http://schemas.openxmlformats.org/officeDocument/2006/relationships" r:embed="rId4"/>
                        <a:srcRect l="0" t="0" r="0" b="0"/>
                        <a:stretch>
                          <a:fillRect/>
                        </a:stretch>
                      </p:blipFill>
                      <p:spPr>
                        <a:xfrm rot="0">
                          <a:off x="3936" y="3120"/>
                          <a:ext cx="1056" cy="1047"/>
                        </a:xfrm>
                        <a:prstGeom prst="rect"/>
                        <a:noFill/>
                        <a:ln>
                          <a:noFill/>
                        </a:ln>
                      </p:spPr>
                    </p:pic>
                  </p:oleObj>
                </mc:Choice>
                <mc:Fallback>
                  <p:oleObj r:id="rId3" spid="" imgH="1047" imgW="1056" showAsIcon="0" progId="PBrush">
                    <p:embed followColorScheme="full"/>
                    <p:pic>
                      <p:nvPicPr>
                        <p:cNvPr id="2097173" name="Object 8" descr=""/>
                        <p:cNvPicPr>
                          <a:picLocks/>
                        </p:cNvPicPr>
                        <p:nvPr/>
                      </p:nvPicPr>
                      <p:blipFill>
                        <a:blip xmlns:r="http://schemas.openxmlformats.org/officeDocument/2006/relationships" r:embed="rId4"/>
                        <a:srcRect l="0" t="0" r="0" b="0"/>
                        <a:stretch>
                          <a:fillRect/>
                        </a:stretch>
                      </p:blipFill>
                      <p:spPr>
                        <a:xfrm rot="0">
                          <a:off x="3936" y="3120"/>
                          <a:ext cx="1056" cy="1047"/>
                        </a:xfrm>
                        <a:prstGeom prst="rect"/>
                        <a:noFill/>
                        <a:ln>
                          <a:noFill/>
                        </a:ln>
                      </p:spPr>
                    </p:pic>
                  </p:oleObj>
                </mc:Fallback>
              </mc:AlternateContent>
            </a:graphicData>
          </a:graphic>
        </p:graphicFrame>
        <p:sp>
          <p:nvSpPr>
            <p:cNvPr id="1048669" name="Line 9"/>
            <p:cNvSpPr/>
            <p:nvPr/>
          </p:nvSpPr>
          <p:spPr>
            <a:xfrm rot="0" flipV="1">
              <a:off x="4480" y="3320"/>
              <a:ext cx="560" cy="320"/>
            </a:xfrm>
            <a:prstGeom prst="line"/>
            <a:noFill/>
            <a:ln w="19050" cap="flat" cmpd="sng">
              <a:solidFill>
                <a:srgbClr val="ED6613">
                  <a:alpha val="100000"/>
                </a:srgbClr>
              </a:solidFill>
              <a:prstDash val="solid"/>
              <a:miter/>
            </a:ln>
          </p:spPr>
        </p:sp>
        <p:sp>
          <p:nvSpPr>
            <p:cNvPr id="1048670" name="Line 10"/>
            <p:cNvSpPr/>
            <p:nvPr/>
          </p:nvSpPr>
          <p:spPr>
            <a:xfrm rot="0">
              <a:off x="4480" y="3648"/>
              <a:ext cx="608" cy="0"/>
            </a:xfrm>
            <a:prstGeom prst="line"/>
            <a:noFill/>
            <a:ln w="9525" cap="flat" cmpd="sng">
              <a:solidFill>
                <a:schemeClr val="dk1">
                  <a:alpha val="100000"/>
                </a:schemeClr>
              </a:solidFill>
              <a:prstDash val="solid"/>
              <a:miter/>
              <a:tailEnd type="triangle" w="med" len="med"/>
            </a:ln>
          </p:spPr>
        </p:sp>
        <p:sp>
          <p:nvSpPr>
            <p:cNvPr id="1048671" name="Rectangle 11"/>
            <p:cNvSpPr/>
            <p:nvPr/>
          </p:nvSpPr>
          <p:spPr>
            <a:xfrm rot="0">
              <a:off x="4992" y="3216"/>
              <a:ext cx="288" cy="231"/>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1800" lang="en-US">
                  <a:solidFill>
                    <a:srgbClr val="C44F3C"/>
                  </a:solidFill>
                  <a:latin typeface="Times New Roman" pitchFamily="18" charset="0"/>
                  <a:sym typeface="Symbol" pitchFamily="18" charset="2"/>
                </a:rPr>
                <a:t></a:t>
              </a:r>
              <a:r>
                <a:rPr altLang="en-US" baseline="-25000" sz="1800" lang="zh-CN">
                  <a:solidFill>
                    <a:srgbClr val="C44F3C"/>
                  </a:solidFill>
                  <a:latin typeface="Times New Roman" pitchFamily="18" charset="0"/>
                  <a:sym typeface="Symbol" pitchFamily="18" charset="2"/>
                </a:rPr>
                <a:t>0</a:t>
              </a:r>
            </a:p>
          </p:txBody>
        </p:sp>
      </p:gr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8665"/>
                                        </p:tgtEl>
                                        <p:attrNameLst>
                                          <p:attrName>style.visibility</p:attrName>
                                        </p:attrNameLst>
                                      </p:cBhvr>
                                      <p:to>
                                        <p:strVal val="visible"/>
                                      </p:to>
                                    </p:set>
                                    <p:anim calcmode="lin" valueType="num">
                                      <p:cBhvr additive="base">
                                        <p:cTn dur="500" fill="hold" id="7"/>
                                        <p:tgtEl>
                                          <p:spTgt spid="1048665"/>
                                        </p:tgtEl>
                                        <p:attrNameLst>
                                          <p:attrName>ppt_x</p:attrName>
                                        </p:attrNameLst>
                                      </p:cBhvr>
                                      <p:tavLst>
                                        <p:tav tm="0">
                                          <p:val>
                                            <p:strVal val="0-#ppt_w/2"/>
                                          </p:val>
                                        </p:tav>
                                        <p:tav tm="100000">
                                          <p:val>
                                            <p:strVal val="#ppt_x"/>
                                          </p:val>
                                        </p:tav>
                                      </p:tavLst>
                                    </p:anim>
                                    <p:anim calcmode="lin" valueType="num">
                                      <p:cBhvr additive="base">
                                        <p:cTn dur="500" fill="hold" id="8"/>
                                        <p:tgtEl>
                                          <p:spTgt spid="104866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6">
                                  <p:stCondLst>
                                    <p:cond delay="0"/>
                                  </p:stCondLst>
                                  <p:childTnLst>
                                    <p:set>
                                      <p:cBhvr>
                                        <p:cTn dur="1" fill="hold" id="12">
                                          <p:stCondLst>
                                            <p:cond delay="0"/>
                                          </p:stCondLst>
                                        </p:cTn>
                                        <p:tgtEl>
                                          <p:spTgt spid="1048666"/>
                                        </p:tgtEl>
                                        <p:attrNameLst>
                                          <p:attrName>style.visibility</p:attrName>
                                        </p:attrNameLst>
                                      </p:cBhvr>
                                      <p:to>
                                        <p:strVal val="visible"/>
                                      </p:to>
                                    </p:set>
                                    <p:anim calcmode="lin" valueType="num">
                                      <p:cBhvr additive="base">
                                        <p:cTn dur="500" fill="hold" id="13"/>
                                        <p:tgtEl>
                                          <p:spTgt spid="1048666"/>
                                        </p:tgtEl>
                                        <p:attrNameLst>
                                          <p:attrName>ppt_x</p:attrName>
                                        </p:attrNameLst>
                                      </p:cBhvr>
                                      <p:tavLst>
                                        <p:tav tm="0">
                                          <p:val>
                                            <p:strVal val="1+#ppt_w/2"/>
                                          </p:val>
                                        </p:tav>
                                        <p:tav tm="100000">
                                          <p:val>
                                            <p:strVal val="#ppt_x"/>
                                          </p:val>
                                        </p:tav>
                                      </p:tavLst>
                                    </p:anim>
                                    <p:anim calcmode="lin" valueType="num">
                                      <p:cBhvr additive="base">
                                        <p:cTn dur="500" fill="hold" id="14"/>
                                        <p:tgtEl>
                                          <p:spTgt spid="1048666"/>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3" presetSubtype="5">
                                  <p:stCondLst>
                                    <p:cond delay="0"/>
                                  </p:stCondLst>
                                  <p:childTnLst>
                                    <p:set>
                                      <p:cBhvr>
                                        <p:cTn dur="1" fill="hold" id="18">
                                          <p:stCondLst>
                                            <p:cond delay="0"/>
                                          </p:stCondLst>
                                        </p:cTn>
                                        <p:tgtEl>
                                          <p:spTgt spid="1048667"/>
                                        </p:tgtEl>
                                        <p:attrNameLst>
                                          <p:attrName>style.visibility</p:attrName>
                                        </p:attrNameLst>
                                      </p:cBhvr>
                                      <p:to>
                                        <p:strVal val="visible"/>
                                      </p:to>
                                    </p:set>
                                    <p:animEffect transition="in" filter="blinds(vertical)">
                                      <p:cBhvr>
                                        <p:cTn dur="500" id="19"/>
                                        <p:tgtEl>
                                          <p:spTgt spid="104866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6" presetSubtype="42">
                                  <p:stCondLst>
                                    <p:cond delay="0"/>
                                  </p:stCondLst>
                                  <p:childTnLst>
                                    <p:set>
                                      <p:cBhvr>
                                        <p:cTn dur="1" fill="hold" id="23">
                                          <p:stCondLst>
                                            <p:cond delay="0"/>
                                          </p:stCondLst>
                                        </p:cTn>
                                        <p:tgtEl>
                                          <p:spTgt spid="1048668"/>
                                        </p:tgtEl>
                                        <p:attrNameLst>
                                          <p:attrName>style.visibility</p:attrName>
                                        </p:attrNameLst>
                                      </p:cBhvr>
                                      <p:to>
                                        <p:strVal val="visible"/>
                                      </p:to>
                                    </p:set>
                                    <p:animEffect transition="in" filter="barn(outHorizontal)">
                                      <p:cBhvr>
                                        <p:cTn dur="500" id="24"/>
                                        <p:tgtEl>
                                          <p:spTgt spid="1048668"/>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3">
                                  <p:stCondLst>
                                    <p:cond delay="0"/>
                                  </p:stCondLst>
                                  <p:childTnLst>
                                    <p:set>
                                      <p:cBhvr>
                                        <p:cTn dur="1" fill="hold" id="28">
                                          <p:stCondLst>
                                            <p:cond delay="0"/>
                                          </p:stCondLst>
                                        </p:cTn>
                                        <p:tgtEl>
                                          <p:spTgt spid="4194315"/>
                                        </p:tgtEl>
                                        <p:attrNameLst>
                                          <p:attrName>style.visibility</p:attrName>
                                        </p:attrNameLst>
                                      </p:cBhvr>
                                      <p:to>
                                        <p:strVal val="visible"/>
                                      </p:to>
                                    </p:set>
                                    <p:anim calcmode="lin" valueType="num">
                                      <p:cBhvr additive="base">
                                        <p:cTn dur="500" fill="hold" id="29"/>
                                        <p:tgtEl>
                                          <p:spTgt spid="4194315"/>
                                        </p:tgtEl>
                                        <p:attrNameLst>
                                          <p:attrName>ppt_x</p:attrName>
                                        </p:attrNameLst>
                                      </p:cBhvr>
                                      <p:tavLst>
                                        <p:tav tm="0">
                                          <p:val>
                                            <p:strVal val="1+#ppt_w/2"/>
                                          </p:val>
                                        </p:tav>
                                        <p:tav tm="100000">
                                          <p:val>
                                            <p:strVal val="#ppt_x"/>
                                          </p:val>
                                        </p:tav>
                                      </p:tavLst>
                                    </p:anim>
                                    <p:anim calcmode="lin" valueType="num">
                                      <p:cBhvr additive="base">
                                        <p:cTn dur="500" fill="hold" id="30"/>
                                        <p:tgtEl>
                                          <p:spTgt spid="4194315"/>
                                        </p:tgtEl>
                                        <p:attrNameLst>
                                          <p:attrName>ppt_y</p:attrName>
                                        </p:attrNameLst>
                                      </p:cBhvr>
                                      <p:tavLst>
                                        <p:tav tm="0">
                                          <p:val>
                                            <p:strVal val="0-#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2" presetSubtype="1">
                                  <p:stCondLst>
                                    <p:cond delay="0"/>
                                  </p:stCondLst>
                                  <p:childTnLst>
                                    <p:set>
                                      <p:cBhvr>
                                        <p:cTn dur="1" fill="hold" id="34">
                                          <p:stCondLst>
                                            <p:cond delay="0"/>
                                          </p:stCondLst>
                                        </p:cTn>
                                        <p:tgtEl>
                                          <p:spTgt spid="95"/>
                                        </p:tgtEl>
                                        <p:attrNameLst>
                                          <p:attrName>style.visibility</p:attrName>
                                        </p:attrNameLst>
                                      </p:cBhvr>
                                      <p:to>
                                        <p:strVal val="visible"/>
                                      </p:to>
                                    </p:set>
                                    <p:animEffect transition="in" filter="wipe(up)">
                                      <p:cBhvr>
                                        <p:cTn dur="500" id="35"/>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5" grpId="0" uiExpand="0" build="whole"/>
      <p:bldP spid="1048666" grpId="0" uiExpand="0" build="whole"/>
      <p:bldP spid="1048667" grpId="0" uiExpand="0" build="whole"/>
      <p:bldP spid="1048668" grpId="0" uiExpand="0" build="whole"/>
    </p:bldLst>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96" name=""/>
        <p:cNvGrpSpPr/>
        <p:nvPr/>
      </p:nvGrpSpPr>
      <p:grpSpPr>
        <a:xfrm rot="0">
          <a:off x="0" y="0"/>
          <a:ext cx="0" cy="0"/>
          <a:chOff x="0" y="0"/>
          <a:chExt cx="0" cy="0"/>
        </a:xfrm>
      </p:grpSpPr>
      <p:pic>
        <p:nvPicPr>
          <p:cNvPr id="2097174" name="Picture 2"/>
          <p:cNvPicPr>
            <a:picLocks/>
          </p:cNvPicPr>
          <p:nvPr>
            <p:ph sz="full" idx="1"/>
          </p:nvPr>
        </p:nvPicPr>
        <p:blipFill>
          <a:blip xmlns:r="http://schemas.openxmlformats.org/officeDocument/2006/relationships" r:embed="rId1"/>
          <a:srcRect l="0" t="0" r="0" b="0"/>
          <a:stretch>
            <a:fillRect/>
          </a:stretch>
        </p:blipFill>
        <p:spPr>
          <a:xfrm rot="0">
            <a:off x="428625" y="357187"/>
            <a:ext cx="7715250" cy="6048375"/>
          </a:xfrm>
          <a:prstGeom prst="rect"/>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1" showMasterSp="1">
  <p:cSld>
    <p:spTree>
      <p:nvGrpSpPr>
        <p:cNvPr id="97" name=""/>
        <p:cNvGrpSpPr/>
        <p:nvPr/>
      </p:nvGrpSpPr>
      <p:grpSpPr>
        <a:xfrm rot="0">
          <a:off x="0" y="0"/>
          <a:ext cx="0" cy="0"/>
          <a:chOff x="0" y="0"/>
          <a:chExt cx="0" cy="0"/>
        </a:xfrm>
      </p:grpSpPr>
      <p:graphicFrame>
        <p:nvGraphicFramePr>
          <p:cNvPr id="4194317" name=""/>
          <p:cNvGraphicFramePr>
            <a:graphicFrameLocks/>
          </p:cNvGraphicFramePr>
          <p:nvPr/>
        </p:nvGraphicFramePr>
        <p:xfrm rot="0">
          <a:off x="2286000" y="2667000"/>
          <a:ext cx="3324225" cy="3343275"/>
        </p:xfrm>
        <a:graphic>
          <a:graphicData uri="http://schemas.openxmlformats.org/presentationml/2006/ole">
            <mc:AlternateContent xmlns:mc="http://schemas.openxmlformats.org/markup-compatibility/2006">
              <mc:Choice xmlns:v="urn:schemas-microsoft-com:vml" Requires="v">
                <p:oleObj r:id="rId1" spid="" imgH="3343275" imgW="3324225" showAsIcon="0" progId="PBrush">
                  <p:embed followColorScheme="full"/>
                  <p:pic>
                    <p:nvPicPr>
                      <p:cNvPr id="2097175" name="Object 2" descr=""/>
                      <p:cNvPicPr>
                        <a:picLocks/>
                      </p:cNvPicPr>
                      <p:nvPr/>
                    </p:nvPicPr>
                    <p:blipFill>
                      <a:blip xmlns:r="http://schemas.openxmlformats.org/officeDocument/2006/relationships" r:embed="rId2"/>
                      <a:srcRect l="0" t="0" r="0" b="0"/>
                      <a:stretch>
                        <a:fillRect/>
                      </a:stretch>
                    </p:blipFill>
                    <p:spPr>
                      <a:xfrm rot="0">
                        <a:off x="2286000" y="2667000"/>
                        <a:ext cx="3324225" cy="3343275"/>
                      </a:xfrm>
                      <a:prstGeom prst="rect"/>
                      <a:noFill/>
                      <a:ln>
                        <a:noFill/>
                      </a:ln>
                    </p:spPr>
                  </p:pic>
                </p:oleObj>
              </mc:Choice>
              <mc:Fallback>
                <p:oleObj r:id="rId1" spid="" imgH="3343275" imgW="3324225" showAsIcon="0" progId="PBrush">
                  <p:embed followColorScheme="full"/>
                  <p:pic>
                    <p:nvPicPr>
                      <p:cNvPr id="2097175" name="Object 2" descr=""/>
                      <p:cNvPicPr>
                        <a:picLocks/>
                      </p:cNvPicPr>
                      <p:nvPr/>
                    </p:nvPicPr>
                    <p:blipFill>
                      <a:blip xmlns:r="http://schemas.openxmlformats.org/officeDocument/2006/relationships" r:embed="rId2"/>
                      <a:srcRect l="0" t="0" r="0" b="0"/>
                      <a:stretch>
                        <a:fillRect/>
                      </a:stretch>
                    </p:blipFill>
                    <p:spPr>
                      <a:xfrm rot="0">
                        <a:off x="2286000" y="2667000"/>
                        <a:ext cx="3324225" cy="3343275"/>
                      </a:xfrm>
                      <a:prstGeom prst="rect"/>
                      <a:noFill/>
                      <a:ln>
                        <a:noFill/>
                      </a:ln>
                    </p:spPr>
                  </p:pic>
                </p:oleObj>
              </mc:Fallback>
            </mc:AlternateContent>
          </a:graphicData>
        </a:graphic>
      </p:graphicFrame>
      <p:sp>
        <p:nvSpPr>
          <p:cNvPr id="1048672" name="Rectangle 3"/>
          <p:cNvSpPr/>
          <p:nvPr/>
        </p:nvSpPr>
        <p:spPr>
          <a:xfrm rot="0">
            <a:off x="838200" y="685800"/>
            <a:ext cx="3429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宋体" pitchFamily="2" charset="-122"/>
              </a:rPr>
              <a:t>水平平面方向图</a:t>
            </a:r>
            <a:r>
              <a:rPr altLang="en-US" sz="2000" lang="zh-CN"/>
              <a:t> </a:t>
            </a:r>
          </a:p>
        </p:txBody>
      </p:sp>
      <p:sp>
        <p:nvSpPr>
          <p:cNvPr id="1048673" name="Text Box 4"/>
          <p:cNvSpPr txBox="1"/>
          <p:nvPr/>
        </p:nvSpPr>
        <p:spPr>
          <a:xfrm rot="0">
            <a:off x="762000" y="1219200"/>
            <a:ext cx="70104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solidFill>
                  <a:srgbClr val="ED6613"/>
                </a:solidFill>
                <a:latin typeface="宋体" pitchFamily="2" charset="-122"/>
              </a:rPr>
              <a:t>仰角</a:t>
            </a:r>
            <a:r>
              <a:rPr altLang="zh-CN" b="1" lang="en-US">
                <a:solidFill>
                  <a:srgbClr val="ED6613"/>
                </a:solidFill>
                <a:latin typeface="Times New Roman" pitchFamily="18" charset="0"/>
                <a:sym typeface="Symbol" pitchFamily="18" charset="2"/>
              </a:rPr>
              <a:t></a:t>
            </a:r>
            <a:r>
              <a:rPr altLang="en-US" b="1" lang="zh-CN">
                <a:latin typeface="宋体" pitchFamily="2" charset="-122"/>
              </a:rPr>
              <a:t>为不同常数时的水平平面方向函数为：</a:t>
            </a:r>
            <a:r>
              <a:rPr altLang="en-US" lang="zh-CN"/>
              <a:t> </a:t>
            </a:r>
          </a:p>
        </p:txBody>
      </p:sp>
      <p:graphicFrame>
        <p:nvGraphicFramePr>
          <p:cNvPr id="4194318" name=""/>
          <p:cNvGraphicFramePr>
            <a:graphicFrameLocks/>
          </p:cNvGraphicFramePr>
          <p:nvPr/>
        </p:nvGraphicFramePr>
        <p:xfrm rot="0">
          <a:off x="2051050" y="1646237"/>
          <a:ext cx="6034087" cy="1012825"/>
        </p:xfrm>
        <a:graphic>
          <a:graphicData uri="http://schemas.openxmlformats.org/presentationml/2006/ole">
            <mc:AlternateContent xmlns:mc="http://schemas.openxmlformats.org/markup-compatibility/2006">
              <mc:Choice xmlns:v="urn:schemas-microsoft-com:vml" Requires="v">
                <p:oleObj r:id="rId3" spid="" imgH="1012825" imgW="6034087" showAsIcon="0" progId="Equation.3">
                  <p:embed followColorScheme="full"/>
                  <p:pic>
                    <p:nvPicPr>
                      <p:cNvPr id="2097176" name="Object 5" descr=""/>
                      <p:cNvPicPr>
                        <a:picLocks/>
                      </p:cNvPicPr>
                      <p:nvPr/>
                    </p:nvPicPr>
                    <p:blipFill>
                      <a:blip xmlns:r="http://schemas.openxmlformats.org/officeDocument/2006/relationships" r:embed="rId4"/>
                      <a:srcRect l="0" t="0" r="0" b="0"/>
                      <a:stretch>
                        <a:fillRect/>
                      </a:stretch>
                    </p:blipFill>
                    <p:spPr>
                      <a:xfrm rot="0">
                        <a:off x="2051050" y="1646237"/>
                        <a:ext cx="6034087" cy="1012825"/>
                      </a:xfrm>
                      <a:prstGeom prst="rect"/>
                      <a:noFill/>
                      <a:ln>
                        <a:noFill/>
                      </a:ln>
                    </p:spPr>
                  </p:pic>
                </p:oleObj>
              </mc:Choice>
              <mc:Fallback>
                <p:oleObj r:id="rId3" spid="" imgH="1012825" imgW="6034087" showAsIcon="0" progId="Equation.3">
                  <p:embed followColorScheme="full"/>
                  <p:pic>
                    <p:nvPicPr>
                      <p:cNvPr id="2097176" name="Object 5" descr=""/>
                      <p:cNvPicPr>
                        <a:picLocks/>
                      </p:cNvPicPr>
                      <p:nvPr/>
                    </p:nvPicPr>
                    <p:blipFill>
                      <a:blip xmlns:r="http://schemas.openxmlformats.org/officeDocument/2006/relationships" r:embed="rId4"/>
                      <a:srcRect l="0" t="0" r="0" b="0"/>
                      <a:stretch>
                        <a:fillRect/>
                      </a:stretch>
                    </p:blipFill>
                    <p:spPr>
                      <a:xfrm rot="0">
                        <a:off x="2051050" y="1646237"/>
                        <a:ext cx="6034087" cy="1012825"/>
                      </a:xfrm>
                      <a:prstGeom prst="rect"/>
                      <a:noFill/>
                      <a:ln>
                        <a:noFill/>
                      </a:ln>
                    </p:spPr>
                  </p:pic>
                </p:oleObj>
              </mc:Fallback>
            </mc:AlternateContent>
          </a:graphicData>
        </a:graphic>
      </p:graphicFrame>
      <p:sp>
        <p:nvSpPr>
          <p:cNvPr id="1048674" name="AutoShape 6"/>
          <p:cNvSpPr/>
          <p:nvPr/>
        </p:nvSpPr>
        <p:spPr>
          <a:xfrm rot="0">
            <a:off x="3505200" y="4276725"/>
            <a:ext cx="990600" cy="447675"/>
          </a:xfrm>
          <a:prstGeom prst="wedgeRoundRectCallout">
            <a:avLst>
              <a:gd name="adj1" fmla="val 23556"/>
              <a:gd name="adj2" fmla="val 108157"/>
              <a:gd name="adj3" fmla="val 16667"/>
            </a:avLst>
          </a:prstGeom>
          <a:solidFill>
            <a:schemeClr val="lt1"/>
          </a:solidFill>
          <a:ln w="9525" cap="flat" cmpd="sng">
            <a:solidFill>
              <a:srgbClr val="ED6613">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zh-CN" sz="2000" lang="en-US">
                <a:latin typeface="Times New Roman" pitchFamily="18" charset="0"/>
                <a:sym typeface="Symbol" pitchFamily="18" charset="2"/>
              </a:rPr>
              <a:t> </a:t>
            </a:r>
            <a:r>
              <a:rPr altLang="en-US" sz="2000" lang="zh-CN">
                <a:latin typeface="Times New Roman" pitchFamily="18" charset="0"/>
                <a:sym typeface="Symbol" pitchFamily="18" charset="2"/>
              </a:rPr>
              <a:t>=30</a:t>
            </a:r>
            <a:r>
              <a:rPr altLang="en-US" sz="2000" lang="zh-CN">
                <a:latin typeface="宋体" pitchFamily="2" charset="-122"/>
                <a:sym typeface="Symbol" pitchFamily="18" charset="2"/>
              </a:rPr>
              <a:t></a:t>
            </a:r>
          </a:p>
        </p:txBody>
      </p:sp>
      <p:sp>
        <p:nvSpPr>
          <p:cNvPr id="1048675" name="AutoShape 7"/>
          <p:cNvSpPr/>
          <p:nvPr/>
        </p:nvSpPr>
        <p:spPr>
          <a:xfrm rot="0">
            <a:off x="5029200" y="2828925"/>
            <a:ext cx="914400" cy="381000"/>
          </a:xfrm>
          <a:prstGeom prst="wedgeRoundRectCallout">
            <a:avLst>
              <a:gd name="adj1" fmla="val -89759"/>
              <a:gd name="adj2" fmla="val 75833"/>
              <a:gd name="adj3" fmla="val 16667"/>
            </a:avLst>
          </a:prstGeom>
          <a:solidFill>
            <a:schemeClr val="lt1"/>
          </a:solidFill>
          <a:ln w="9525" cap="flat" cmpd="sng">
            <a:solidFill>
              <a:srgbClr val="EA4816">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sz="1800" lang="zh-CN">
                <a:latin typeface="Times New Roman" pitchFamily="18" charset="0"/>
                <a:sym typeface="Symbol" pitchFamily="18" charset="2"/>
              </a:rPr>
              <a:t> =60</a:t>
            </a:r>
            <a:r>
              <a:rPr altLang="en-US" sz="1800" lang="zh-CN">
                <a:latin typeface="宋体" pitchFamily="2" charset="-122"/>
                <a:sym typeface="Symbol" pitchFamily="18" charset="2"/>
              </a:rPr>
              <a:t></a:t>
            </a:r>
          </a:p>
        </p:txBody>
      </p:sp>
      <p:sp>
        <p:nvSpPr>
          <p:cNvPr id="1048676" name="AutoShape 8"/>
          <p:cNvSpPr/>
          <p:nvPr/>
        </p:nvSpPr>
        <p:spPr>
          <a:xfrm rot="0">
            <a:off x="762000" y="2762250"/>
            <a:ext cx="1371600" cy="2200275"/>
          </a:xfrm>
          <a:prstGeom prst="wedgeRoundRectCallout">
            <a:avLst>
              <a:gd name="adj1" fmla="val 129051"/>
              <a:gd name="adj2" fmla="val -29944"/>
              <a:gd name="adj3" fmla="val 16667"/>
            </a:avLst>
          </a:prstGeom>
          <a:solidFill>
            <a:schemeClr val="lt1"/>
          </a:solidFill>
          <a:ln w="9525" cap="flat" cmpd="sng">
            <a:solidFill>
              <a:srgbClr val="EA4816">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Font typeface="Symbol" pitchFamily="18" charset="2"/>
              <a:buChar char="D"/>
            </a:pPr>
            <a:r>
              <a:rPr altLang="en-US" b="1" sz="1800" lang="zh-CN">
                <a:latin typeface="Times New Roman" pitchFamily="18" charset="0"/>
                <a:sym typeface="Symbol" pitchFamily="18" charset="2"/>
              </a:rPr>
              <a:t>=75</a:t>
            </a:r>
            <a:r>
              <a:rPr altLang="en-US" b="1" sz="1800" lang="zh-CN">
                <a:latin typeface="宋体" pitchFamily="2" charset="-122"/>
                <a:sym typeface="Symbol" pitchFamily="18" charset="2"/>
              </a:rPr>
              <a:t></a:t>
            </a:r>
          </a:p>
          <a:p>
            <a:pPr algn="ctr" eaLnBrk="1" hangingPunct="1" latinLnBrk="1" lvl="0">
              <a:buFont typeface="Symbol" pitchFamily="18" charset="2"/>
              <a:buNone/>
            </a:pPr>
            <a:r>
              <a:rPr altLang="zh-CN" b="1" sz="1400" lang="en-US">
                <a:latin typeface="Times New Roman" pitchFamily="18" charset="0"/>
                <a:sym typeface="Symbol" pitchFamily="18" charset="2"/>
              </a:rPr>
              <a:t>由于高仰角水平平面方向性不明显，因此在短波300km</a:t>
            </a:r>
            <a:r>
              <a:rPr altLang="en-US" b="1" sz="1400" lang="zh-CN">
                <a:latin typeface="Times New Roman" pitchFamily="18" charset="0"/>
                <a:sym typeface="Symbol" pitchFamily="18" charset="2"/>
              </a:rPr>
              <a:t>以内距离的通信时，常把它作全方向性天线使用。</a:t>
            </a:r>
          </a:p>
        </p:txBody>
      </p:sp>
      <p:sp>
        <p:nvSpPr>
          <p:cNvPr id="1048677" name="AutoShape 9"/>
          <p:cNvSpPr/>
          <p:nvPr/>
        </p:nvSpPr>
        <p:spPr>
          <a:xfrm rot="0">
            <a:off x="5867400" y="3352800"/>
            <a:ext cx="2895600" cy="2286000"/>
          </a:xfrm>
          <a:prstGeom prst="cloudCallout">
            <a:avLst>
              <a:gd name="adj1" fmla="val 9815"/>
              <a:gd name="adj2" fmla="val -67569"/>
            </a:avLst>
          </a:prstGeom>
          <a:gradFill rotWithShape="0">
            <a:gsLst>
              <a:gs pos="0">
                <a:srgbClr val="DDEBCF">
                  <a:alpha val="100000"/>
                </a:srgbClr>
              </a:gs>
              <a:gs pos="100000">
                <a:srgbClr val="FFFFFF">
                  <a:alpha val="100000"/>
                </a:srgbClr>
              </a:gs>
            </a:gsLst>
            <a:path path="rect">
              <a:fillToRect l="50000" t="50000" r="50000" b="50000"/>
            </a:path>
          </a:gradFill>
          <a:ln w="9525" cap="flat" cmpd="sng">
            <a:solidFill>
              <a:srgbClr val="EA4816">
                <a:alpha val="100000"/>
              </a:srgbClr>
            </a:solidFill>
            <a:prstDash val="solid"/>
            <a:miter/>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lang="zh-CN">
                <a:latin typeface="Times New Roman" pitchFamily="18" charset="0"/>
              </a:rPr>
              <a:t>   </a:t>
            </a:r>
            <a:r>
              <a:rPr altLang="en-US" b="1" sz="1600" lang="zh-CN">
                <a:solidFill>
                  <a:srgbClr val="000000"/>
                </a:solidFill>
                <a:latin typeface="Times New Roman" pitchFamily="18" charset="0"/>
              </a:rPr>
              <a:t>不同仰角</a:t>
            </a:r>
            <a:r>
              <a:rPr altLang="zh-CN" lang="en-US">
                <a:sym typeface="Symbol" pitchFamily="18" charset="2"/>
              </a:rPr>
              <a:t></a:t>
            </a:r>
            <a:r>
              <a:rPr altLang="en-US" b="1" sz="1600" lang="zh-CN">
                <a:solidFill>
                  <a:srgbClr val="000000"/>
                </a:solidFill>
                <a:latin typeface="Times New Roman" pitchFamily="18" charset="0"/>
              </a:rPr>
              <a:t>时的水平平面方向图与架设高度无关，但跟天线仰角有关，并且仰角越大，其方向性越弱。</a:t>
            </a:r>
          </a:p>
          <a:p>
            <a:pPr algn="ctr" eaLnBrk="1" hangingPunct="1" latinLnBrk="1" lvl="0">
              <a:buNone/>
            </a:pPr>
            <a:endParaRPr altLang="en-US" b="1" lang="zh-CN">
              <a:solidFill>
                <a:srgbClr val="000000"/>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672"/>
                                        </p:tgtEl>
                                        <p:attrNameLst>
                                          <p:attrName>style.visibility</p:attrName>
                                        </p:attrNameLst>
                                      </p:cBhvr>
                                      <p:to>
                                        <p:strVal val="visible"/>
                                      </p:to>
                                    </p:set>
                                    <p:anim calcmode="lin" valueType="num">
                                      <p:cBhvr additive="base">
                                        <p:cTn dur="500" fill="hold" id="7"/>
                                        <p:tgtEl>
                                          <p:spTgt spid="1048672"/>
                                        </p:tgtEl>
                                        <p:attrNameLst>
                                          <p:attrName>ppt_x</p:attrName>
                                        </p:attrNameLst>
                                      </p:cBhvr>
                                      <p:tavLst>
                                        <p:tav tm="0">
                                          <p:val>
                                            <p:strVal val="1+#ppt_w/2"/>
                                          </p:val>
                                        </p:tav>
                                        <p:tav tm="100000">
                                          <p:val>
                                            <p:strVal val="#ppt_x"/>
                                          </p:val>
                                        </p:tav>
                                      </p:tavLst>
                                    </p:anim>
                                    <p:anim calcmode="lin" valueType="num">
                                      <p:cBhvr additive="base">
                                        <p:cTn dur="500" fill="hold" id="8"/>
                                        <p:tgtEl>
                                          <p:spTgt spid="1048672"/>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9">
                                  <p:stCondLst>
                                    <p:cond delay="0"/>
                                  </p:stCondLst>
                                  <p:childTnLst>
                                    <p:set>
                                      <p:cBhvr>
                                        <p:cTn dur="1" fill="hold" id="12">
                                          <p:stCondLst>
                                            <p:cond delay="0"/>
                                          </p:stCondLst>
                                        </p:cTn>
                                        <p:tgtEl>
                                          <p:spTgt spid="1048673"/>
                                        </p:tgtEl>
                                        <p:attrNameLst>
                                          <p:attrName>style.visibility</p:attrName>
                                        </p:attrNameLst>
                                      </p:cBhvr>
                                      <p:to>
                                        <p:strVal val="visible"/>
                                      </p:to>
                                    </p:set>
                                    <p:anim calcmode="lin" valueType="num">
                                      <p:cBhvr additive="base">
                                        <p:cTn dur="500" fill="hold" id="13"/>
                                        <p:tgtEl>
                                          <p:spTgt spid="1048673"/>
                                        </p:tgtEl>
                                        <p:attrNameLst>
                                          <p:attrName>ppt_x</p:attrName>
                                        </p:attrNameLst>
                                      </p:cBhvr>
                                      <p:tavLst>
                                        <p:tav tm="0">
                                          <p:val>
                                            <p:strVal val="0-#ppt_w/2"/>
                                          </p:val>
                                        </p:tav>
                                        <p:tav tm="100000">
                                          <p:val>
                                            <p:strVal val="#ppt_x"/>
                                          </p:val>
                                        </p:tav>
                                      </p:tavLst>
                                    </p:anim>
                                    <p:anim calcmode="lin" valueType="num">
                                      <p:cBhvr additive="base">
                                        <p:cTn dur="500" fill="hold" id="14"/>
                                        <p:tgtEl>
                                          <p:spTgt spid="1048673"/>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3" presetSubtype="10">
                                  <p:stCondLst>
                                    <p:cond delay="0"/>
                                  </p:stCondLst>
                                  <p:childTnLst>
                                    <p:set>
                                      <p:cBhvr>
                                        <p:cTn dur="1" fill="hold" id="18">
                                          <p:stCondLst>
                                            <p:cond delay="0"/>
                                          </p:stCondLst>
                                        </p:cTn>
                                        <p:tgtEl>
                                          <p:spTgt spid="4194318"/>
                                        </p:tgtEl>
                                        <p:attrNameLst>
                                          <p:attrName>style.visibility</p:attrName>
                                        </p:attrNameLst>
                                      </p:cBhvr>
                                      <p:to>
                                        <p:strVal val="visible"/>
                                      </p:to>
                                    </p:set>
                                    <p:animEffect transition="in" filter="blinds(horizontal)">
                                      <p:cBhvr>
                                        <p:cTn dur="500" id="19"/>
                                        <p:tgtEl>
                                          <p:spTgt spid="4194318"/>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3" presetSubtype="10">
                                  <p:stCondLst>
                                    <p:cond delay="0"/>
                                  </p:stCondLst>
                                  <p:childTnLst>
                                    <p:set>
                                      <p:cBhvr>
                                        <p:cTn dur="1" fill="hold" id="23">
                                          <p:stCondLst>
                                            <p:cond delay="0"/>
                                          </p:stCondLst>
                                        </p:cTn>
                                        <p:tgtEl>
                                          <p:spTgt spid="4194317"/>
                                        </p:tgtEl>
                                        <p:attrNameLst>
                                          <p:attrName>style.visibility</p:attrName>
                                        </p:attrNameLst>
                                      </p:cBhvr>
                                      <p:to>
                                        <p:strVal val="visible"/>
                                      </p:to>
                                    </p:set>
                                    <p:animEffect transition="in" filter="blinds(horizontal)">
                                      <p:cBhvr>
                                        <p:cTn dur="500" id="24"/>
                                        <p:tgtEl>
                                          <p:spTgt spid="419431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3">
                                  <p:stCondLst>
                                    <p:cond delay="0"/>
                                  </p:stCondLst>
                                  <p:childTnLst>
                                    <p:set>
                                      <p:cBhvr>
                                        <p:cTn dur="1" fill="hold" id="28">
                                          <p:stCondLst>
                                            <p:cond delay="0"/>
                                          </p:stCondLst>
                                        </p:cTn>
                                        <p:tgtEl>
                                          <p:spTgt spid="1048674"/>
                                        </p:tgtEl>
                                        <p:attrNameLst>
                                          <p:attrName>style.visibility</p:attrName>
                                        </p:attrNameLst>
                                      </p:cBhvr>
                                      <p:to>
                                        <p:strVal val="visible"/>
                                      </p:to>
                                    </p:set>
                                    <p:anim calcmode="lin" valueType="num">
                                      <p:cBhvr additive="base">
                                        <p:cTn dur="500" fill="hold" id="29"/>
                                        <p:tgtEl>
                                          <p:spTgt spid="1048674"/>
                                        </p:tgtEl>
                                        <p:attrNameLst>
                                          <p:attrName>ppt_x</p:attrName>
                                        </p:attrNameLst>
                                      </p:cBhvr>
                                      <p:tavLst>
                                        <p:tav tm="0">
                                          <p:val>
                                            <p:strVal val="1+#ppt_w/2"/>
                                          </p:val>
                                        </p:tav>
                                        <p:tav tm="100000">
                                          <p:val>
                                            <p:strVal val="#ppt_x"/>
                                          </p:val>
                                        </p:tav>
                                      </p:tavLst>
                                    </p:anim>
                                    <p:anim calcmode="lin" valueType="num">
                                      <p:cBhvr additive="base">
                                        <p:cTn dur="500" fill="hold" id="30"/>
                                        <p:tgtEl>
                                          <p:spTgt spid="1048674"/>
                                        </p:tgtEl>
                                        <p:attrNameLst>
                                          <p:attrName>ppt_y</p:attrName>
                                        </p:attrNameLst>
                                      </p:cBhvr>
                                      <p:tavLst>
                                        <p:tav tm="0">
                                          <p:val>
                                            <p:strVal val="0-#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6">
                                  <p:stCondLst>
                                    <p:cond delay="0"/>
                                  </p:stCondLst>
                                  <p:childTnLst>
                                    <p:set>
                                      <p:cBhvr>
                                        <p:cTn dur="1" fill="hold" id="34">
                                          <p:stCondLst>
                                            <p:cond delay="0"/>
                                          </p:stCondLst>
                                        </p:cTn>
                                        <p:tgtEl>
                                          <p:spTgt spid="1048675"/>
                                        </p:tgtEl>
                                        <p:attrNameLst>
                                          <p:attrName>style.visibility</p:attrName>
                                        </p:attrNameLst>
                                      </p:cBhvr>
                                      <p:to>
                                        <p:strVal val="visible"/>
                                      </p:to>
                                    </p:set>
                                    <p:anim calcmode="lin" valueType="num">
                                      <p:cBhvr additive="base">
                                        <p:cTn dur="500" fill="hold" id="35"/>
                                        <p:tgtEl>
                                          <p:spTgt spid="1048675"/>
                                        </p:tgtEl>
                                        <p:attrNameLst>
                                          <p:attrName>ppt_x</p:attrName>
                                        </p:attrNameLst>
                                      </p:cBhvr>
                                      <p:tavLst>
                                        <p:tav tm="0">
                                          <p:val>
                                            <p:strVal val="1+#ppt_w/2"/>
                                          </p:val>
                                        </p:tav>
                                        <p:tav tm="100000">
                                          <p:val>
                                            <p:strVal val="#ppt_x"/>
                                          </p:val>
                                        </p:tav>
                                      </p:tavLst>
                                    </p:anim>
                                    <p:anim calcmode="lin" valueType="num">
                                      <p:cBhvr additive="base">
                                        <p:cTn dur="500" fill="hold" id="36"/>
                                        <p:tgtEl>
                                          <p:spTgt spid="1048675"/>
                                        </p:tgtEl>
                                        <p:attrNameLst>
                                          <p:attrName>ppt_y</p:attrName>
                                        </p:attrNameLst>
                                      </p:cBhvr>
                                      <p:tavLst>
                                        <p:tav tm="0">
                                          <p:val>
                                            <p:strVal val="1+#ppt_h/2"/>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6" presetSubtype="26">
                                  <p:stCondLst>
                                    <p:cond delay="0"/>
                                  </p:stCondLst>
                                  <p:childTnLst>
                                    <p:set>
                                      <p:cBhvr>
                                        <p:cTn dur="1" fill="hold" id="40">
                                          <p:stCondLst>
                                            <p:cond delay="0"/>
                                          </p:stCondLst>
                                        </p:cTn>
                                        <p:tgtEl>
                                          <p:spTgt spid="1048676"/>
                                        </p:tgtEl>
                                        <p:attrNameLst>
                                          <p:attrName>style.visibility</p:attrName>
                                        </p:attrNameLst>
                                      </p:cBhvr>
                                      <p:to>
                                        <p:strVal val="visible"/>
                                      </p:to>
                                    </p:set>
                                    <p:animEffect transition="in" filter="barn(inHorizontal)">
                                      <p:cBhvr>
                                        <p:cTn dur="500" id="41"/>
                                        <p:tgtEl>
                                          <p:spTgt spid="104867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23" presetSubtype="288">
                                  <p:stCondLst>
                                    <p:cond delay="0"/>
                                  </p:stCondLst>
                                  <p:childTnLst>
                                    <p:set>
                                      <p:cBhvr>
                                        <p:cTn dur="1" fill="hold" id="45">
                                          <p:stCondLst>
                                            <p:cond delay="0"/>
                                          </p:stCondLst>
                                        </p:cTn>
                                        <p:tgtEl>
                                          <p:spTgt spid="1048677"/>
                                        </p:tgtEl>
                                        <p:attrNameLst>
                                          <p:attrName>style.visibility</p:attrName>
                                        </p:attrNameLst>
                                      </p:cBhvr>
                                      <p:to>
                                        <p:strVal val="visible"/>
                                      </p:to>
                                    </p:set>
                                    <p:anim calcmode="lin" valueType="num">
                                      <p:cBhvr>
                                        <p:cTn dur="500" fill="hold" id="46"/>
                                        <p:tgtEl>
                                          <p:spTgt spid="1048677"/>
                                        </p:tgtEl>
                                        <p:attrNameLst>
                                          <p:attrName>ppt_w</p:attrName>
                                        </p:attrNameLst>
                                      </p:cBhvr>
                                      <p:tavLst>
                                        <p:tav tm="0">
                                          <p:val>
                                            <p:strVal val="4/3*#ppt_w"/>
                                          </p:val>
                                        </p:tav>
                                        <p:tav tm="100000">
                                          <p:val>
                                            <p:strVal val="#ppt_w"/>
                                          </p:val>
                                        </p:tav>
                                      </p:tavLst>
                                    </p:anim>
                                    <p:anim calcmode="lin" valueType="num">
                                      <p:cBhvr>
                                        <p:cTn dur="500" fill="hold" id="47"/>
                                        <p:tgtEl>
                                          <p:spTgt spid="104867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2" grpId="0" uiExpand="0" build="whole"/>
      <p:bldP spid="1048673" grpId="0" uiExpand="0" build="whole"/>
      <p:bldP spid="1048674" grpId="0" uiExpand="0" build="whole" animBg="1"/>
      <p:bldP spid="1048675" grpId="0" uiExpand="0" build="whole" animBg="1"/>
      <p:bldP spid="1048676" grpId="0" uiExpand="0" build="whole" animBg="1"/>
      <p:bldP spid="1048677" grpId="0" uiExpand="0" build="whole"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98" name=""/>
        <p:cNvGrpSpPr/>
        <p:nvPr/>
      </p:nvGrpSpPr>
      <p:grpSpPr>
        <a:xfrm rot="0">
          <a:off x="0" y="0"/>
          <a:ext cx="0" cy="0"/>
          <a:chOff x="0" y="0"/>
          <a:chExt cx="0" cy="0"/>
        </a:xfrm>
      </p:grpSpPr>
      <p:pic>
        <p:nvPicPr>
          <p:cNvPr id="2097177" name="Picture 2"/>
          <p:cNvPicPr>
            <a:picLocks/>
          </p:cNvPicPr>
          <p:nvPr>
            <p:ph sz="full" idx="1"/>
          </p:nvPr>
        </p:nvPicPr>
        <p:blipFill>
          <a:blip xmlns:r="http://schemas.openxmlformats.org/officeDocument/2006/relationships" r:embed="rId1"/>
          <a:srcRect l="0" t="0" r="0" b="0"/>
          <a:stretch>
            <a:fillRect/>
          </a:stretch>
        </p:blipFill>
        <p:spPr>
          <a:xfrm rot="0">
            <a:off x="0" y="0"/>
            <a:ext cx="8786812" cy="4114800"/>
          </a:xfrm>
          <a:prstGeom prst="rect"/>
          <a:noFill/>
          <a:ln>
            <a:noFill/>
          </a:ln>
        </p:spPr>
      </p:pic>
      <p:sp>
        <p:nvSpPr>
          <p:cNvPr id="1048678" name="矩形 4"/>
          <p:cNvSpPr/>
          <p:nvPr/>
        </p:nvSpPr>
        <p:spPr>
          <a:xfrm rot="0">
            <a:off x="500062" y="4357687"/>
            <a:ext cx="8443912" cy="19383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计算双极天线输入阻抗不仅考虑本身的辐射，还考虑地面影响，地面影响</a:t>
            </a:r>
          </a:p>
          <a:p>
            <a:pPr eaLnBrk="1" hangingPunct="1" latinLnBrk="1" lvl="0">
              <a:buNone/>
            </a:pPr>
            <a:r>
              <a:rPr altLang="en-US" b="1" sz="2000" lang="zh-CN">
                <a:latin typeface="宋体" pitchFamily="2" charset="-122"/>
              </a:rPr>
              <a:t>虽可用镜像来代替，用耦合振子理论来计算，但由于地面损耗有限，因此</a:t>
            </a:r>
          </a:p>
          <a:p>
            <a:pPr eaLnBrk="1" hangingPunct="1" latinLnBrk="1" lvl="0">
              <a:buNone/>
            </a:pPr>
            <a:r>
              <a:rPr altLang="en-US" b="1" sz="2000" lang="zh-CN">
                <a:latin typeface="宋体" pitchFamily="2" charset="-122"/>
              </a:rPr>
              <a:t>镜像和耦合理论计算的结果误差较大。</a:t>
            </a:r>
          </a:p>
          <a:p>
            <a:pPr eaLnBrk="1" hangingPunct="1" latinLnBrk="1" lvl="0">
              <a:buNone/>
            </a:pPr>
            <a:endParaRPr altLang="zh-CN" b="1" sz="2000" lang="en-US">
              <a:latin typeface="宋体" pitchFamily="2" charset="-122"/>
            </a:endParaRPr>
          </a:p>
          <a:p>
            <a:pPr eaLnBrk="1" hangingPunct="1" latinLnBrk="1" lvl="0">
              <a:buNone/>
            </a:pPr>
            <a:r>
              <a:rPr altLang="en-US" b="1" sz="2000" lang="zh-CN">
                <a:latin typeface="宋体" pitchFamily="2" charset="-122"/>
              </a:rPr>
              <a:t>一般用测量方法来获得如图所示。显然在波段内阻抗变化剧烈，如不匹配</a:t>
            </a:r>
          </a:p>
          <a:p>
            <a:pPr eaLnBrk="1" hangingPunct="1" latinLnBrk="1" lvl="0">
              <a:buNone/>
            </a:pPr>
            <a:r>
              <a:rPr altLang="en-US" b="1" sz="2000" lang="zh-CN">
                <a:latin typeface="宋体" pitchFamily="2" charset="-122"/>
              </a:rPr>
              <a:t>将影响驻波比</a:t>
            </a:r>
            <a:r>
              <a:rPr altLang="zh-CN" b="1" sz="2000" lang="en-US">
                <a:latin typeface="宋体" pitchFamily="2" charset="-122"/>
              </a:rPr>
              <a:t>(</a:t>
            </a:r>
            <a:r>
              <a:rPr altLang="en-US" b="1" sz="2000" lang="zh-CN">
                <a:latin typeface="宋体" pitchFamily="2" charset="-122"/>
              </a:rPr>
              <a:t>行波系数</a:t>
            </a:r>
            <a:r>
              <a:rPr altLang="zh-CN" b="1" sz="2000" lang="en-US">
                <a:latin typeface="宋体" pitchFamily="2" charset="-122"/>
              </a:rPr>
              <a:t>)</a:t>
            </a:r>
            <a:r>
              <a:rPr altLang="en-US" b="1" sz="2000" lang="zh-CN">
                <a:latin typeface="宋体" pitchFamily="2" charset="-122"/>
              </a:rPr>
              <a:t>，以致传输效率。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99" name=""/>
        <p:cNvGrpSpPr/>
        <p:nvPr/>
      </p:nvGrpSpPr>
      <p:grpSpPr>
        <a:xfrm rot="0">
          <a:off x="0" y="0"/>
          <a:ext cx="0" cy="0"/>
          <a:chOff x="0" y="0"/>
          <a:chExt cx="0" cy="0"/>
        </a:xfrm>
      </p:grpSpPr>
      <p:pic>
        <p:nvPicPr>
          <p:cNvPr id="2097178" name="Picture 2"/>
          <p:cNvPicPr>
            <a:picLocks/>
          </p:cNvPicPr>
          <p:nvPr>
            <p:ph sz="full" idx="1"/>
          </p:nvPr>
        </p:nvPicPr>
        <p:blipFill>
          <a:blip xmlns:r="http://schemas.openxmlformats.org/officeDocument/2006/relationships" r:embed="rId1"/>
          <a:srcRect l="0" t="0" r="0" b="0"/>
          <a:stretch>
            <a:fillRect/>
          </a:stretch>
        </p:blipFill>
        <p:spPr>
          <a:xfrm rot="0">
            <a:off x="357187" y="357187"/>
            <a:ext cx="4857750" cy="4714875"/>
          </a:xfrm>
          <a:prstGeom prst="rect"/>
          <a:noFill/>
          <a:ln>
            <a:noFill/>
          </a:ln>
        </p:spPr>
      </p:pic>
      <p:pic>
        <p:nvPicPr>
          <p:cNvPr id="2097179" name="Picture 3"/>
          <p:cNvPicPr>
            <a:picLocks/>
          </p:cNvPicPr>
          <p:nvPr/>
        </p:nvPicPr>
        <p:blipFill>
          <a:blip xmlns:r="http://schemas.openxmlformats.org/officeDocument/2006/relationships" r:embed="rId2"/>
          <a:srcRect l="0" t="0" r="0" b="0"/>
          <a:stretch>
            <a:fillRect/>
          </a:stretch>
        </p:blipFill>
        <p:spPr>
          <a:xfrm rot="0">
            <a:off x="5214937" y="3071812"/>
            <a:ext cx="3479800" cy="2828925"/>
          </a:xfrm>
          <a:prstGeom prst="rect"/>
          <a:noFill/>
          <a:ln>
            <a:noFill/>
          </a:ln>
        </p:spPr>
      </p:pic>
      <p:pic>
        <p:nvPicPr>
          <p:cNvPr id="2097180" name="Picture 4"/>
          <p:cNvPicPr>
            <a:picLocks/>
          </p:cNvPicPr>
          <p:nvPr/>
        </p:nvPicPr>
        <p:blipFill>
          <a:blip xmlns:r="http://schemas.openxmlformats.org/officeDocument/2006/relationships" r:embed="rId3"/>
          <a:srcRect l="0" t="0" r="0" b="0"/>
          <a:stretch>
            <a:fillRect/>
          </a:stretch>
        </p:blipFill>
        <p:spPr>
          <a:xfrm rot="0">
            <a:off x="4929187" y="6000750"/>
            <a:ext cx="3776662" cy="557212"/>
          </a:xfrm>
          <a:prstGeom prst="rect"/>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1" showMasterSp="1">
  <p:cSld>
    <p:spTree>
      <p:nvGrpSpPr>
        <p:cNvPr id="100" name=""/>
        <p:cNvGrpSpPr/>
        <p:nvPr/>
      </p:nvGrpSpPr>
      <p:grpSpPr>
        <a:xfrm rot="0">
          <a:off x="0" y="0"/>
          <a:ext cx="0" cy="0"/>
          <a:chOff x="0" y="0"/>
          <a:chExt cx="0" cy="0"/>
        </a:xfrm>
      </p:grpSpPr>
      <p:sp>
        <p:nvSpPr>
          <p:cNvPr id="1048679" name="Text Box 2"/>
          <p:cNvSpPr txBox="1"/>
          <p:nvPr/>
        </p:nvSpPr>
        <p:spPr>
          <a:xfrm rot="0">
            <a:off x="838200" y="685800"/>
            <a:ext cx="4648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latin typeface="Times New Roman" pitchFamily="18" charset="0"/>
              </a:rPr>
              <a:t>四、 </a:t>
            </a:r>
            <a:r>
              <a:rPr altLang="en-US" b="1" lang="zh-CN">
                <a:latin typeface="宋体" pitchFamily="2" charset="-122"/>
              </a:rPr>
              <a:t>水平振子天线尺寸的选择</a:t>
            </a:r>
            <a:r>
              <a:rPr altLang="en-US" lang="zh-CN"/>
              <a:t> </a:t>
            </a:r>
          </a:p>
        </p:txBody>
      </p:sp>
      <p:sp>
        <p:nvSpPr>
          <p:cNvPr id="1048680" name="Rectangle 3"/>
          <p:cNvSpPr/>
          <p:nvPr/>
        </p:nvSpPr>
        <p:spPr>
          <a:xfrm rot="0">
            <a:off x="838200" y="4038600"/>
            <a:ext cx="79248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　　因此，为保证水平振子天线在较宽的频带范围内最大辐射方向不发生偏移</a:t>
            </a:r>
            <a:r>
              <a:rPr altLang="en-US" b="1" sz="2000" lang="zh-CN"/>
              <a:t>，</a:t>
            </a:r>
            <a:r>
              <a:rPr altLang="en-US" b="1" sz="2000" lang="zh-CN">
                <a:latin typeface="Times New Roman" pitchFamily="18" charset="0"/>
              </a:rPr>
              <a:t>应选择振子的臂长</a:t>
            </a:r>
            <a:r>
              <a:rPr altLang="zh-CN" b="1" sz="2000" i="1" lang="en-US">
                <a:latin typeface="Times New Roman" pitchFamily="18" charset="0"/>
              </a:rPr>
              <a:t>h</a:t>
            </a:r>
            <a:r>
              <a:rPr altLang="zh-CN" b="1" sz="2000" lang="en-US">
                <a:latin typeface="Times New Roman" pitchFamily="18" charset="0"/>
                <a:sym typeface="Symbol" pitchFamily="18" charset="2"/>
              </a:rPr>
              <a:t>0.625</a:t>
            </a:r>
            <a:r>
              <a:rPr altLang="zh-CN" b="1" sz="2000" i="1" lang="en-US">
                <a:latin typeface="Times New Roman" pitchFamily="18" charset="0"/>
                <a:sym typeface="Symbol" pitchFamily="18" charset="2"/>
              </a:rPr>
              <a:t></a:t>
            </a:r>
            <a:r>
              <a:rPr altLang="zh-CN" b="1" sz="2000" lang="en-US">
                <a:latin typeface="Times New Roman" pitchFamily="18" charset="0"/>
              </a:rPr>
              <a:t>，(p59,0.7</a:t>
            </a:r>
            <a:r>
              <a:rPr altLang="zh-CN" b="1" sz="2000" i="1" lang="en-US">
                <a:latin typeface="Times New Roman" pitchFamily="18" charset="0"/>
                <a:sym typeface="Symbol" pitchFamily="18" charset="2"/>
              </a:rPr>
              <a:t></a:t>
            </a:r>
            <a:r>
              <a:rPr altLang="en-US" b="1" sz="2000" lang="zh-CN">
                <a:latin typeface="Times New Roman" pitchFamily="18" charset="0"/>
              </a:rPr>
              <a:t>)以保证在与振子轴垂直的方向上始终有最大辐射。</a:t>
            </a:r>
          </a:p>
          <a:p>
            <a:pPr algn="just" eaLnBrk="1" hangingPunct="1" latinLnBrk="1" lvl="0">
              <a:buNone/>
            </a:pPr>
            <a:r>
              <a:rPr altLang="en-US" b="1" sz="2000" lang="zh-CN">
                <a:latin typeface="Times New Roman" pitchFamily="18" charset="0"/>
              </a:rPr>
              <a:t>但当</a:t>
            </a:r>
            <a:r>
              <a:rPr altLang="zh-CN" b="1" sz="2000" i="1" lang="en-US">
                <a:latin typeface="Times New Roman" pitchFamily="18" charset="0"/>
              </a:rPr>
              <a:t>h</a:t>
            </a:r>
            <a:r>
              <a:rPr altLang="en-US" b="1" sz="2000" lang="zh-CN">
                <a:latin typeface="Times New Roman" pitchFamily="18" charset="0"/>
              </a:rPr>
              <a:t>太短时，</a:t>
            </a:r>
            <a:r>
              <a:rPr altLang="zh-CN" b="1" sz="2000" i="1" lang="en-US">
                <a:latin typeface="Times New Roman" pitchFamily="18" charset="0"/>
              </a:rPr>
              <a:t>h/</a:t>
            </a:r>
            <a:r>
              <a:rPr altLang="en-US" b="1" sz="2000" i="1" lang="zh-CN">
                <a:latin typeface="Times New Roman" pitchFamily="18" charset="0"/>
                <a:sym typeface="Symbol" pitchFamily="18" charset="2"/>
              </a:rPr>
              <a:t>太短，辐射电阻减小，</a:t>
            </a:r>
            <a:r>
              <a:rPr altLang="en-US" b="1" sz="2000" lang="zh-CN">
                <a:latin typeface="Times New Roman" pitchFamily="18" charset="0"/>
              </a:rPr>
              <a:t>天线的辐射能力变弱，效率将很低，加上天线的输入电阻太小而容抗很大，要实现天线与馈线的匹配就比较困难，因而天线的臂长又不能太短。通常应选择振子的臂长在下列范围内： </a:t>
            </a:r>
            <a:r>
              <a:rPr altLang="zh-CN" b="1" sz="2000" lang="en-US">
                <a:latin typeface="Times New Roman" pitchFamily="18" charset="0"/>
                <a:sym typeface="Symbol" pitchFamily="18" charset="2"/>
              </a:rPr>
              <a:t>0.2</a:t>
            </a:r>
            <a:r>
              <a:rPr altLang="zh-CN" b="1" sz="2000" i="1" lang="en-US">
                <a:latin typeface="Times New Roman" pitchFamily="18" charset="0"/>
                <a:sym typeface="Symbol" pitchFamily="18" charset="2"/>
              </a:rPr>
              <a:t></a:t>
            </a:r>
            <a:r>
              <a:rPr altLang="en-US" b="1" sz="2000" lang="zh-CN">
                <a:latin typeface="Times New Roman" pitchFamily="18" charset="0"/>
              </a:rPr>
              <a:t> </a:t>
            </a:r>
            <a:r>
              <a:rPr altLang="zh-CN" b="1" sz="2000" lang="en-US">
                <a:latin typeface="Times New Roman" pitchFamily="18" charset="0"/>
                <a:sym typeface="Symbol" pitchFamily="18" charset="2"/>
              </a:rPr>
              <a:t></a:t>
            </a:r>
            <a:r>
              <a:rPr altLang="en-US" b="1" sz="2000" lang="zh-CN">
                <a:latin typeface="Times New Roman" pitchFamily="18" charset="0"/>
              </a:rPr>
              <a:t> </a:t>
            </a:r>
            <a:r>
              <a:rPr altLang="zh-CN" b="1" sz="2000" i="1" lang="en-US">
                <a:latin typeface="Times New Roman" pitchFamily="18" charset="0"/>
              </a:rPr>
              <a:t>h</a:t>
            </a:r>
            <a:r>
              <a:rPr altLang="zh-CN" b="1" sz="2000" lang="en-US">
                <a:latin typeface="Times New Roman" pitchFamily="18" charset="0"/>
                <a:sym typeface="Symbol" pitchFamily="18" charset="2"/>
              </a:rPr>
              <a:t> 0.625</a:t>
            </a:r>
            <a:r>
              <a:rPr altLang="en-US" b="1" sz="2000" i="1" lang="zh-CN">
                <a:latin typeface="Times New Roman" pitchFamily="18" charset="0"/>
                <a:sym typeface="Symbol" pitchFamily="18" charset="2"/>
              </a:rPr>
              <a:t>。</a:t>
            </a:r>
          </a:p>
          <a:p>
            <a:pPr algn="just" eaLnBrk="1" hangingPunct="1" latinLnBrk="1" lvl="0">
              <a:buNone/>
            </a:pPr>
            <a:r>
              <a:rPr altLang="en-US" b="1" sz="2000" i="1" lang="zh-CN">
                <a:latin typeface="Times New Roman" pitchFamily="18" charset="0"/>
                <a:sym typeface="Symbol" pitchFamily="18" charset="2"/>
              </a:rPr>
              <a:t>如果工作频段过宽，可采用多付天线，一副负责一个小频段。</a:t>
            </a:r>
            <a:r>
              <a:rPr altLang="zh-CN" b="1" sz="2000" i="1" lang="en-US">
                <a:latin typeface="Times New Roman" pitchFamily="18" charset="0"/>
                <a:sym typeface="Symbol" pitchFamily="18" charset="2"/>
              </a:rPr>
              <a:t>p59</a:t>
            </a:r>
          </a:p>
          <a:p>
            <a:pPr algn="just" eaLnBrk="1" hangingPunct="1" latinLnBrk="1" lvl="0">
              <a:buNone/>
            </a:pPr>
            <a:endParaRPr altLang="en-US" b="1" sz="2000" i="1" lang="zh-CN">
              <a:latin typeface="Times New Roman" pitchFamily="18" charset="0"/>
              <a:sym typeface="Symbol" pitchFamily="18" charset="2"/>
            </a:endParaRPr>
          </a:p>
        </p:txBody>
      </p:sp>
      <p:grpSp>
        <p:nvGrpSpPr>
          <p:cNvPr id="101" name=""/>
          <p:cNvGrpSpPr/>
          <p:nvPr/>
        </p:nvGrpSpPr>
        <p:grpSpPr>
          <a:xfrm rot="0">
            <a:off x="1066800" y="1981200"/>
            <a:ext cx="7620000" cy="1862137"/>
            <a:chOff x="672" y="1248"/>
            <a:chExt cx="4800" cy="1173"/>
          </a:xfrm>
        </p:grpSpPr>
        <p:graphicFrame>
          <p:nvGraphicFramePr>
            <p:cNvPr id="4194319" name=""/>
            <p:cNvGraphicFramePr>
              <a:graphicFrameLocks/>
            </p:cNvGraphicFramePr>
            <p:nvPr/>
          </p:nvGraphicFramePr>
          <p:xfrm rot="0">
            <a:off x="672" y="1248"/>
            <a:ext cx="4800" cy="1173"/>
          </p:xfrm>
          <a:graphic>
            <a:graphicData uri="http://schemas.openxmlformats.org/presentationml/2006/ole">
              <mc:AlternateContent xmlns:mc="http://schemas.openxmlformats.org/markup-compatibility/2006">
                <mc:Choice xmlns:v="urn:schemas-microsoft-com:vml" Requires="v">
                  <p:oleObj r:id="rId1" spid="" imgH="1173" imgW="4800" showAsIcon="0" progId="PBrush">
                    <p:embed followColorScheme="full"/>
                    <p:pic>
                      <p:nvPicPr>
                        <p:cNvPr id="2097181" name="Object 5" descr=""/>
                        <p:cNvPicPr>
                          <a:picLocks/>
                        </p:cNvPicPr>
                        <p:nvPr/>
                      </p:nvPicPr>
                      <p:blipFill>
                        <a:blip xmlns:r="http://schemas.openxmlformats.org/officeDocument/2006/relationships" r:embed="rId2"/>
                        <a:srcRect l="0" t="0" r="0" b="0"/>
                        <a:stretch>
                          <a:fillRect/>
                        </a:stretch>
                      </p:blipFill>
                      <p:spPr>
                        <a:xfrm rot="0">
                          <a:off x="672" y="1248"/>
                          <a:ext cx="4800" cy="1173"/>
                        </a:xfrm>
                        <a:prstGeom prst="rect"/>
                        <a:noFill/>
                        <a:ln>
                          <a:noFill/>
                        </a:ln>
                      </p:spPr>
                    </p:pic>
                  </p:oleObj>
                </mc:Choice>
                <mc:Fallback>
                  <p:oleObj r:id="rId1" spid="" imgH="1173" imgW="4800" showAsIcon="0" progId="PBrush">
                    <p:embed followColorScheme="full"/>
                    <p:pic>
                      <p:nvPicPr>
                        <p:cNvPr id="2097181" name="Object 5" descr=""/>
                        <p:cNvPicPr>
                          <a:picLocks/>
                        </p:cNvPicPr>
                        <p:nvPr/>
                      </p:nvPicPr>
                      <p:blipFill>
                        <a:blip xmlns:r="http://schemas.openxmlformats.org/officeDocument/2006/relationships" r:embed="rId2"/>
                        <a:srcRect l="0" t="0" r="0" b="0"/>
                        <a:stretch>
                          <a:fillRect/>
                        </a:stretch>
                      </p:blipFill>
                      <p:spPr>
                        <a:xfrm rot="0">
                          <a:off x="672" y="1248"/>
                          <a:ext cx="4800" cy="1173"/>
                        </a:xfrm>
                        <a:prstGeom prst="rect"/>
                        <a:noFill/>
                        <a:ln>
                          <a:noFill/>
                        </a:ln>
                      </p:spPr>
                    </p:pic>
                  </p:oleObj>
                </mc:Fallback>
              </mc:AlternateContent>
            </a:graphicData>
          </a:graphic>
        </p:graphicFrame>
        <p:sp>
          <p:nvSpPr>
            <p:cNvPr id="1048681" name="Rectangle 6"/>
            <p:cNvSpPr/>
            <p:nvPr/>
          </p:nvSpPr>
          <p:spPr>
            <a:xfrm rot="0">
              <a:off x="1104" y="1968"/>
              <a:ext cx="482" cy="212"/>
            </a:xfrm>
            <a:prstGeom prst="rect"/>
            <a:solidFill>
              <a:schemeClr val="l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1600" i="1" lang="en-US">
                  <a:latin typeface="Times New Roman" pitchFamily="18" charset="0"/>
                </a:rPr>
                <a:t>h</a:t>
              </a:r>
              <a:r>
                <a:rPr altLang="zh-CN" sz="1600" lang="en-US">
                  <a:latin typeface="Times New Roman" pitchFamily="18" charset="0"/>
                </a:rPr>
                <a:t>=0.5</a:t>
              </a:r>
              <a:r>
                <a:rPr altLang="zh-CN" sz="1600" i="1" lang="en-US">
                  <a:latin typeface="Times New Roman" pitchFamily="18" charset="0"/>
                  <a:sym typeface="Symbol" pitchFamily="18" charset="2"/>
                </a:rPr>
                <a:t></a:t>
              </a:r>
            </a:p>
          </p:txBody>
        </p:sp>
        <p:sp>
          <p:nvSpPr>
            <p:cNvPr id="1048682" name="Rectangle 7"/>
            <p:cNvSpPr/>
            <p:nvPr/>
          </p:nvSpPr>
          <p:spPr>
            <a:xfrm rot="0">
              <a:off x="2208" y="1968"/>
              <a:ext cx="610" cy="212"/>
            </a:xfrm>
            <a:prstGeom prst="rect"/>
            <a:solidFill>
              <a:schemeClr val="l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1600" i="1" lang="en-US">
                  <a:latin typeface="Times New Roman" pitchFamily="18" charset="0"/>
                </a:rPr>
                <a:t>h</a:t>
              </a:r>
              <a:r>
                <a:rPr altLang="zh-CN" sz="1600" lang="en-US">
                  <a:latin typeface="Times New Roman" pitchFamily="18" charset="0"/>
                </a:rPr>
                <a:t>=0.625</a:t>
              </a:r>
              <a:r>
                <a:rPr altLang="zh-CN" sz="1600" i="1" lang="en-US">
                  <a:latin typeface="Times New Roman" pitchFamily="18" charset="0"/>
                  <a:sym typeface="Symbol" pitchFamily="18" charset="2"/>
                </a:rPr>
                <a:t></a:t>
              </a:r>
            </a:p>
          </p:txBody>
        </p:sp>
        <p:sp>
          <p:nvSpPr>
            <p:cNvPr id="1048683" name="Rectangle 8"/>
            <p:cNvSpPr/>
            <p:nvPr/>
          </p:nvSpPr>
          <p:spPr>
            <a:xfrm rot="0">
              <a:off x="3448" y="1976"/>
              <a:ext cx="482" cy="212"/>
            </a:xfrm>
            <a:prstGeom prst="rect"/>
            <a:solidFill>
              <a:schemeClr val="l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1600" i="1" lang="en-US">
                  <a:latin typeface="Times New Roman" pitchFamily="18" charset="0"/>
                </a:rPr>
                <a:t>h</a:t>
              </a:r>
              <a:r>
                <a:rPr altLang="zh-CN" sz="1600" lang="en-US">
                  <a:latin typeface="Times New Roman" pitchFamily="18" charset="0"/>
                </a:rPr>
                <a:t>=0.7</a:t>
              </a:r>
              <a:r>
                <a:rPr altLang="zh-CN" sz="1600" i="1" lang="en-US">
                  <a:latin typeface="Times New Roman" pitchFamily="18" charset="0"/>
                  <a:sym typeface="Symbol" pitchFamily="18" charset="2"/>
                </a:rPr>
                <a:t></a:t>
              </a:r>
            </a:p>
          </p:txBody>
        </p:sp>
        <p:sp>
          <p:nvSpPr>
            <p:cNvPr id="1048684" name="Rectangle 9"/>
            <p:cNvSpPr/>
            <p:nvPr/>
          </p:nvSpPr>
          <p:spPr>
            <a:xfrm rot="0">
              <a:off x="4712" y="2000"/>
              <a:ext cx="482" cy="212"/>
            </a:xfrm>
            <a:prstGeom prst="rect"/>
            <a:solidFill>
              <a:schemeClr val="l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1600" i="1" lang="en-US">
                  <a:latin typeface="Times New Roman" pitchFamily="18" charset="0"/>
                </a:rPr>
                <a:t>h</a:t>
              </a:r>
              <a:r>
                <a:rPr altLang="zh-CN" sz="1600" lang="en-US">
                  <a:latin typeface="Times New Roman" pitchFamily="18" charset="0"/>
                </a:rPr>
                <a:t>=0.8</a:t>
              </a:r>
              <a:r>
                <a:rPr altLang="zh-CN" sz="1600" i="1" lang="en-US">
                  <a:latin typeface="Times New Roman" pitchFamily="18" charset="0"/>
                  <a:sym typeface="Symbol" pitchFamily="18" charset="2"/>
                </a:rPr>
                <a:t></a:t>
              </a:r>
            </a:p>
          </p:txBody>
        </p:sp>
      </p:grpSp>
      <p:sp>
        <p:nvSpPr>
          <p:cNvPr id="1048685" name="Rectangle 10"/>
          <p:cNvSpPr/>
          <p:nvPr/>
        </p:nvSpPr>
        <p:spPr>
          <a:xfrm rot="0">
            <a:off x="1447800" y="1295400"/>
            <a:ext cx="6477000" cy="396875"/>
          </a:xfrm>
          <a:prstGeom prst="rect"/>
          <a:gradFill rotWithShape="0">
            <a:gsLst>
              <a:gs pos="0">
                <a:schemeClr val="lt1">
                  <a:alpha val="100000"/>
                </a:schemeClr>
              </a:gs>
              <a:gs pos="50000">
                <a:srgbClr val="FBEAC7">
                  <a:alpha val="100000"/>
                </a:srgbClr>
              </a:gs>
              <a:gs pos="100000">
                <a:schemeClr val="lt1">
                  <a:alpha val="100000"/>
                </a:schemeClr>
              </a:gs>
            </a:gsLst>
            <a:lin ang="5400000" scaled="1"/>
          </a:gra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r>
              <a:rPr altLang="en-US" b="1" sz="2000" lang="zh-CN">
                <a:latin typeface="宋体" pitchFamily="2" charset="-122"/>
              </a:rPr>
              <a:t>架设高度</a:t>
            </a:r>
            <a:r>
              <a:rPr altLang="zh-CN" b="1" sz="2000" i="1" lang="en-US">
                <a:latin typeface="Times New Roman" pitchFamily="18" charset="0"/>
              </a:rPr>
              <a:t>H</a:t>
            </a:r>
            <a:r>
              <a:rPr altLang="zh-CN" b="1" sz="2000" lang="en-US">
                <a:latin typeface="Times New Roman" pitchFamily="18" charset="0"/>
              </a:rPr>
              <a:t>=0.25</a:t>
            </a:r>
            <a:r>
              <a:rPr altLang="zh-CN" b="1" sz="2000" i="1" lang="en-US">
                <a:latin typeface="Times New Roman" pitchFamily="18" charset="0"/>
                <a:sym typeface="Symbol" pitchFamily="18" charset="2"/>
              </a:rPr>
              <a:t></a:t>
            </a:r>
            <a:r>
              <a:rPr altLang="en-US" b="1" sz="2000" lang="zh-CN">
                <a:latin typeface="Times New Roman" pitchFamily="18" charset="0"/>
                <a:sym typeface="Symbol" pitchFamily="18" charset="2"/>
              </a:rPr>
              <a:t>时，</a:t>
            </a:r>
            <a:r>
              <a:rPr altLang="en-US" b="1" sz="2000" lang="zh-CN">
                <a:latin typeface="宋体" pitchFamily="2" charset="-122"/>
              </a:rPr>
              <a:t>水平振子天线不同臂长的方向图</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2">
                                  <p:stCondLst>
                                    <p:cond delay="0"/>
                                  </p:stCondLst>
                                  <p:childTnLst>
                                    <p:set>
                                      <p:cBhvr>
                                        <p:cTn dur="1" fill="hold" id="6">
                                          <p:stCondLst>
                                            <p:cond delay="0"/>
                                          </p:stCondLst>
                                        </p:cTn>
                                        <p:tgtEl>
                                          <p:spTgt spid="1048679"/>
                                        </p:tgtEl>
                                        <p:attrNameLst>
                                          <p:attrName>style.visibility</p:attrName>
                                        </p:attrNameLst>
                                      </p:cBhvr>
                                      <p:to>
                                        <p:strVal val="visible"/>
                                      </p:to>
                                    </p:set>
                                    <p:anim calcmode="lin" valueType="num">
                                      <p:cBhvr additive="base">
                                        <p:cTn dur="500" fill="hold" id="7"/>
                                        <p:tgtEl>
                                          <p:spTgt spid="1048679"/>
                                        </p:tgtEl>
                                        <p:attrNameLst>
                                          <p:attrName>ppt_x</p:attrName>
                                        </p:attrNameLst>
                                      </p:cBhvr>
                                      <p:tavLst>
                                        <p:tav tm="0">
                                          <p:val>
                                            <p:strVal val="0-#ppt_w/2"/>
                                          </p:val>
                                        </p:tav>
                                        <p:tav tm="100000">
                                          <p:val>
                                            <p:strVal val="#ppt_x"/>
                                          </p:val>
                                        </p:tav>
                                      </p:tavLst>
                                    </p:anim>
                                    <p:anim calcmode="lin" valueType="num">
                                      <p:cBhvr additive="base">
                                        <p:cTn dur="500" fill="hold" id="8"/>
                                        <p:tgtEl>
                                          <p:spTgt spid="1048679"/>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3">
                                  <p:stCondLst>
                                    <p:cond delay="0"/>
                                  </p:stCondLst>
                                  <p:childTnLst>
                                    <p:set>
                                      <p:cBhvr>
                                        <p:cTn dur="1" fill="hold" id="12">
                                          <p:stCondLst>
                                            <p:cond delay="0"/>
                                          </p:stCondLst>
                                        </p:cTn>
                                        <p:tgtEl>
                                          <p:spTgt spid="1048685"/>
                                        </p:tgtEl>
                                        <p:attrNameLst>
                                          <p:attrName>style.visibility</p:attrName>
                                        </p:attrNameLst>
                                      </p:cBhvr>
                                      <p:to>
                                        <p:strVal val="visible"/>
                                      </p:to>
                                    </p:set>
                                    <p:anim calcmode="lin" valueType="num">
                                      <p:cBhvr additive="base">
                                        <p:cTn dur="500" fill="hold" id="13"/>
                                        <p:tgtEl>
                                          <p:spTgt spid="1048685"/>
                                        </p:tgtEl>
                                        <p:attrNameLst>
                                          <p:attrName>ppt_x</p:attrName>
                                        </p:attrNameLst>
                                      </p:cBhvr>
                                      <p:tavLst>
                                        <p:tav tm="0">
                                          <p:val>
                                            <p:strVal val="1+#ppt_w/2"/>
                                          </p:val>
                                        </p:tav>
                                        <p:tav tm="100000">
                                          <p:val>
                                            <p:strVal val="#ppt_x"/>
                                          </p:val>
                                        </p:tav>
                                      </p:tavLst>
                                    </p:anim>
                                    <p:anim calcmode="lin" valueType="num">
                                      <p:cBhvr additive="base">
                                        <p:cTn dur="500" fill="hold" id="14"/>
                                        <p:tgtEl>
                                          <p:spTgt spid="1048685"/>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3" presetSubtype="10">
                                  <p:stCondLst>
                                    <p:cond delay="0"/>
                                  </p:stCondLst>
                                  <p:childTnLst>
                                    <p:set>
                                      <p:cBhvr>
                                        <p:cTn dur="1" fill="hold" id="18">
                                          <p:stCondLst>
                                            <p:cond delay="0"/>
                                          </p:stCondLst>
                                        </p:cTn>
                                        <p:tgtEl>
                                          <p:spTgt spid="101"/>
                                        </p:tgtEl>
                                        <p:attrNameLst>
                                          <p:attrName>style.visibility</p:attrName>
                                        </p:attrNameLst>
                                      </p:cBhvr>
                                      <p:to>
                                        <p:strVal val="visible"/>
                                      </p:to>
                                    </p:set>
                                    <p:animEffect transition="in" filter="blinds(horizontal)">
                                      <p:cBhvr>
                                        <p:cTn dur="500" id="19"/>
                                        <p:tgtEl>
                                          <p:spTgt spid="101"/>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8" presetSubtype="9">
                                  <p:stCondLst>
                                    <p:cond delay="0"/>
                                  </p:stCondLst>
                                  <p:childTnLst>
                                    <p:set>
                                      <p:cBhvr>
                                        <p:cTn dur="1" fill="hold" id="23">
                                          <p:stCondLst>
                                            <p:cond delay="0"/>
                                          </p:stCondLst>
                                        </p:cTn>
                                        <p:tgtEl>
                                          <p:spTgt spid="1048680"/>
                                        </p:tgtEl>
                                        <p:attrNameLst>
                                          <p:attrName>style.visibility</p:attrName>
                                        </p:attrNameLst>
                                      </p:cBhvr>
                                      <p:to>
                                        <p:strVal val="visible"/>
                                      </p:to>
                                    </p:set>
                                    <p:animEffect transition="in" filter="strips(upLeft)">
                                      <p:cBhvr>
                                        <p:cTn dur="500" id="24"/>
                                        <p:tgtEl>
                                          <p:spTgt spid="104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uiExpand="0" build="whole"/>
      <p:bldP spid="1048680" grpId="0" uiExpand="0" build="whole"/>
      <p:bldP spid="1048685" grpId="0" uiExpand="0" build="whole"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1">
  <p:cSld>
    <p:spTree>
      <p:nvGrpSpPr>
        <p:cNvPr id="102" name=""/>
        <p:cNvGrpSpPr/>
        <p:nvPr/>
      </p:nvGrpSpPr>
      <p:grpSpPr>
        <a:xfrm rot="0">
          <a:off x="0" y="0"/>
          <a:ext cx="0" cy="0"/>
          <a:chOff x="0" y="0"/>
          <a:chExt cx="0" cy="0"/>
        </a:xfrm>
      </p:grpSpPr>
      <p:sp>
        <p:nvSpPr>
          <p:cNvPr id="1048686" name="内容占位符 4" descr="Rectangle: Click to edit Master text styles Second level Third level Fourth level Fifth level"/>
          <p:cNvSpPr/>
          <p:nvPr>
            <p:ph sz="full" idx="1"/>
          </p:nvPr>
        </p:nvSpPr>
        <p:spPr>
          <a:xfrm rot="0">
            <a:off x="500062" y="0"/>
            <a:ext cx="7772400" cy="5715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Clr>
                <a:schemeClr val="hlink"/>
              </a:buClr>
              <a:buSzPct val="110000"/>
              <a:buFont typeface="Wingdings" pitchFamily="2" charset="2"/>
              <a:buBlip>
                <a:blip xmlns:r="http://schemas.openxmlformats.org/officeDocument/2006/relationships" r:embed="rId1"/>
              </a:buBlip>
              <a:defRPr baseline="0" b="0" sz="3200" i="0" u="none">
                <a:solidFill>
                  <a:schemeClr val="dk1"/>
                </a:solidFill>
                <a:latin typeface="Tahoma" pitchFamily="34" charset="0"/>
                <a:ea typeface="宋体" pitchFamily="2" charset="-122"/>
                <a:sym typeface="Tahoma" pitchFamily="34" charset="0"/>
              </a:defRPr>
            </a:lvl1pPr>
            <a:lvl2pPr algn="l" fontAlgn="base" indent="-285750" latinLnBrk="1" marL="742950" rtl="0">
              <a:lnSpc>
                <a:spcPct val="100000"/>
              </a:lnSpc>
              <a:spcBef>
                <a:spcPct val="20000"/>
              </a:spcBef>
              <a:spcAft>
                <a:spcPct val="0"/>
              </a:spcAft>
              <a:buClr>
                <a:schemeClr val="dk1"/>
              </a:buClr>
              <a:buSzPct val="60000"/>
              <a:buFont typeface="Wingdings" pitchFamily="2" charset="2"/>
              <a:buChar char="n"/>
              <a:defRPr baseline="0" b="0" sz="2800" i="0" u="none">
                <a:solidFill>
                  <a:schemeClr val="dk1"/>
                </a:solidFill>
                <a:latin typeface="Tahoma" pitchFamily="34" charset="0"/>
                <a:ea typeface="宋体" pitchFamily="2" charset="-122"/>
                <a:sym typeface="Tahoma" pitchFamily="34" charset="0"/>
              </a:defRPr>
            </a:lvl2pPr>
            <a:lvl3pPr algn="l" fontAlgn="base" indent="-228600" latinLnBrk="1" marL="1143000" rtl="0">
              <a:lnSpc>
                <a:spcPct val="100000"/>
              </a:lnSpc>
              <a:spcBef>
                <a:spcPct val="20000"/>
              </a:spcBef>
              <a:spcAft>
                <a:spcPct val="0"/>
              </a:spcAft>
              <a:buClr>
                <a:schemeClr val="hlink"/>
              </a:buClr>
              <a:buSzPct val="95000"/>
              <a:buFont typeface="Wingdings" pitchFamily="2" charset="2"/>
              <a:buChar char="w"/>
              <a:defRPr baseline="0" b="0" sz="2400" i="0" u="none">
                <a:solidFill>
                  <a:schemeClr val="dk1"/>
                </a:solidFill>
                <a:latin typeface="Tahoma" pitchFamily="34" charset="0"/>
                <a:ea typeface="宋体" pitchFamily="2" charset="-122"/>
                <a:sym typeface="Tahoma" pitchFamily="34" charset="0"/>
              </a:defRPr>
            </a:lvl3pPr>
            <a:lvl4pPr algn="l" fontAlgn="base" indent="-228600" latinLnBrk="1" marL="1600200" rtl="0">
              <a:lnSpc>
                <a:spcPct val="100000"/>
              </a:lnSpc>
              <a:spcBef>
                <a:spcPct val="20000"/>
              </a:spcBef>
              <a:spcAft>
                <a:spcPct val="0"/>
              </a:spcAft>
              <a:buClr>
                <a:schemeClr val="dk1"/>
              </a:buClr>
              <a:buSzPct val="65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4pPr>
            <a:lvl5pPr algn="l" fontAlgn="base" indent="-228600" latinLnBrk="1" marL="2057400" rtl="0">
              <a:lnSpc>
                <a:spcPct val="100000"/>
              </a:lnSpc>
              <a:spcBef>
                <a:spcPct val="20000"/>
              </a:spcBef>
              <a:spcAft>
                <a:spcPct val="0"/>
              </a:spcAft>
              <a:buClr>
                <a:schemeClr val="hlink"/>
              </a:buClr>
              <a:buSzPct val="60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5pPr>
          </a:lstStyle>
          <a:p>
            <a:r>
              <a:rPr altLang="en-US" lang="zh-CN"/>
              <a:t>小结</a:t>
            </a:r>
          </a:p>
          <a:p>
            <a:endParaRPr altLang="en-US" lang="zh-CN"/>
          </a:p>
        </p:txBody>
      </p:sp>
      <p:pic>
        <p:nvPicPr>
          <p:cNvPr id="2097182" name="Picture 4"/>
          <p:cNvPicPr>
            <a:picLocks/>
          </p:cNvPicPr>
          <p:nvPr/>
        </p:nvPicPr>
        <p:blipFill>
          <a:blip xmlns:r="http://schemas.openxmlformats.org/officeDocument/2006/relationships" r:embed="rId2"/>
          <a:srcRect l="0" t="0" r="0" b="0"/>
          <a:stretch>
            <a:fillRect/>
          </a:stretch>
        </p:blipFill>
        <p:spPr>
          <a:xfrm rot="0">
            <a:off x="642937" y="500062"/>
            <a:ext cx="6203950" cy="2500312"/>
          </a:xfrm>
          <a:prstGeom prst="rect"/>
          <a:noFill/>
          <a:ln>
            <a:noFill/>
          </a:ln>
        </p:spPr>
      </p:pic>
      <p:pic>
        <p:nvPicPr>
          <p:cNvPr id="2097183" name="Picture 5"/>
          <p:cNvPicPr>
            <a:picLocks/>
          </p:cNvPicPr>
          <p:nvPr/>
        </p:nvPicPr>
        <p:blipFill>
          <a:blip xmlns:r="http://schemas.openxmlformats.org/officeDocument/2006/relationships" r:embed="rId3"/>
          <a:srcRect l="0" t="0" r="0" b="0"/>
          <a:stretch>
            <a:fillRect/>
          </a:stretch>
        </p:blipFill>
        <p:spPr>
          <a:xfrm rot="0">
            <a:off x="3357562" y="3429000"/>
            <a:ext cx="5467350" cy="3232150"/>
          </a:xfrm>
          <a:prstGeom prst="rect"/>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103" name=""/>
        <p:cNvGrpSpPr/>
        <p:nvPr/>
      </p:nvGrpSpPr>
      <p:grpSpPr>
        <a:xfrm rot="0">
          <a:off x="0" y="0"/>
          <a:ext cx="0" cy="0"/>
          <a:chOff x="0" y="0"/>
          <a:chExt cx="0" cy="0"/>
        </a:xfrm>
      </p:grpSpPr>
      <p:pic>
        <p:nvPicPr>
          <p:cNvPr id="2097184" name="Picture 2"/>
          <p:cNvPicPr>
            <a:picLocks/>
          </p:cNvPicPr>
          <p:nvPr>
            <p:ph sz="full" idx="1"/>
          </p:nvPr>
        </p:nvPicPr>
        <p:blipFill>
          <a:blip xmlns:r="http://schemas.openxmlformats.org/officeDocument/2006/relationships" r:embed="rId1"/>
          <a:srcRect l="0" t="0" r="0" b="0"/>
          <a:stretch>
            <a:fillRect/>
          </a:stretch>
        </p:blipFill>
        <p:spPr>
          <a:xfrm rot="0">
            <a:off x="935037" y="285750"/>
            <a:ext cx="5910262" cy="5734050"/>
          </a:xfrm>
          <a:prstGeom prst="rect"/>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104" name=""/>
        <p:cNvGrpSpPr/>
        <p:nvPr/>
      </p:nvGrpSpPr>
      <p:grpSpPr>
        <a:xfrm rot="0">
          <a:off x="0" y="0"/>
          <a:ext cx="0" cy="0"/>
          <a:chOff x="0" y="0"/>
          <a:chExt cx="0" cy="0"/>
        </a:xfrm>
      </p:grpSpPr>
      <p:pic>
        <p:nvPicPr>
          <p:cNvPr id="2097185" name="Picture 2"/>
          <p:cNvPicPr>
            <a:picLocks/>
          </p:cNvPicPr>
          <p:nvPr>
            <p:ph sz="full" idx="1"/>
          </p:nvPr>
        </p:nvPicPr>
        <p:blipFill>
          <a:blip xmlns:r="http://schemas.openxmlformats.org/officeDocument/2006/relationships" r:embed="rId1"/>
          <a:srcRect l="0" t="0" r="0" b="0"/>
          <a:stretch>
            <a:fillRect/>
          </a:stretch>
        </p:blipFill>
        <p:spPr>
          <a:xfrm rot="0">
            <a:off x="928687" y="285750"/>
            <a:ext cx="6905625" cy="5734050"/>
          </a:xfrm>
          <a:prstGeom prst="rect"/>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1" showMasterSp="1">
  <p:cSld>
    <p:spTree>
      <p:nvGrpSpPr>
        <p:cNvPr id="105" name=""/>
        <p:cNvGrpSpPr/>
        <p:nvPr/>
      </p:nvGrpSpPr>
      <p:grpSpPr>
        <a:xfrm rot="0">
          <a:off x="0" y="0"/>
          <a:ext cx="0" cy="0"/>
          <a:chOff x="0" y="0"/>
          <a:chExt cx="0" cy="0"/>
        </a:xfrm>
      </p:grpSpPr>
      <p:graphicFrame>
        <p:nvGraphicFramePr>
          <p:cNvPr id="4194320" name=""/>
          <p:cNvGraphicFramePr>
            <a:graphicFrameLocks/>
          </p:cNvGraphicFramePr>
          <p:nvPr/>
        </p:nvGraphicFramePr>
        <p:xfrm rot="0">
          <a:off x="1600200" y="3962400"/>
          <a:ext cx="1309687" cy="1447800"/>
        </p:xfrm>
        <a:graphic>
          <a:graphicData uri="http://schemas.openxmlformats.org/presentationml/2006/ole">
            <mc:AlternateContent xmlns:mc="http://schemas.openxmlformats.org/markup-compatibility/2006">
              <mc:Choice xmlns:v="urn:schemas-microsoft-com:vml" Requires="v">
                <p:oleObj r:id="rId1" spid="" imgH="1447800" imgW="1309687" showAsIcon="0" progId="PBrush">
                  <p:embed followColorScheme="full"/>
                  <p:pic>
                    <p:nvPicPr>
                      <p:cNvPr id="2097186" name="Object 2" descr=""/>
                      <p:cNvPicPr>
                        <a:picLocks/>
                      </p:cNvPicPr>
                      <p:nvPr/>
                    </p:nvPicPr>
                    <p:blipFill>
                      <a:blip xmlns:r="http://schemas.openxmlformats.org/officeDocument/2006/relationships" r:embed="rId2"/>
                      <a:srcRect l="0" t="0" r="0" b="0"/>
                      <a:stretch>
                        <a:fillRect/>
                      </a:stretch>
                    </p:blipFill>
                    <p:spPr>
                      <a:xfrm rot="0">
                        <a:off x="1600200" y="3962400"/>
                        <a:ext cx="1309687" cy="1447800"/>
                      </a:xfrm>
                      <a:prstGeom prst="rect"/>
                      <a:noFill/>
                      <a:ln>
                        <a:noFill/>
                      </a:ln>
                    </p:spPr>
                  </p:pic>
                </p:oleObj>
              </mc:Choice>
              <mc:Fallback>
                <p:oleObj r:id="rId1" spid="" imgH="1447800" imgW="1309687" showAsIcon="0" progId="PBrush">
                  <p:embed followColorScheme="full"/>
                  <p:pic>
                    <p:nvPicPr>
                      <p:cNvPr id="2097186" name="Object 2" descr=""/>
                      <p:cNvPicPr>
                        <a:picLocks/>
                      </p:cNvPicPr>
                      <p:nvPr/>
                    </p:nvPicPr>
                    <p:blipFill>
                      <a:blip xmlns:r="http://schemas.openxmlformats.org/officeDocument/2006/relationships" r:embed="rId2"/>
                      <a:srcRect l="0" t="0" r="0" b="0"/>
                      <a:stretch>
                        <a:fillRect/>
                      </a:stretch>
                    </p:blipFill>
                    <p:spPr>
                      <a:xfrm rot="0">
                        <a:off x="1600200" y="3962400"/>
                        <a:ext cx="1309687" cy="1447800"/>
                      </a:xfrm>
                      <a:prstGeom prst="rect"/>
                      <a:noFill/>
                      <a:ln>
                        <a:noFill/>
                      </a:ln>
                    </p:spPr>
                  </p:pic>
                </p:oleObj>
              </mc:Fallback>
            </mc:AlternateContent>
          </a:graphicData>
        </a:graphic>
      </p:graphicFrame>
      <p:sp>
        <p:nvSpPr>
          <p:cNvPr id="1048687" name="Rectangle 3"/>
          <p:cNvSpPr/>
          <p:nvPr>
            <p:ph type="title" sz="full" idx="0"/>
          </p:nvPr>
        </p:nvSpPr>
        <p:spPr>
          <a:xfrm rot="0">
            <a:off x="762000" y="609600"/>
            <a:ext cx="7162800" cy="6858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eaLnBrk="1" hangingPunct="1" latinLnBrk="1" lvl="0"/>
            <a:r>
              <a:rPr altLang="zh-CN" b="1" sz="2800" lang="en-US">
                <a:latin typeface="Times New Roman" pitchFamily="18" charset="0"/>
              </a:rPr>
              <a:t>2</a:t>
            </a:r>
            <a:r>
              <a:rPr altLang="en-US" b="1" sz="2800" lang="zh-CN">
                <a:latin typeface="Times New Roman" pitchFamily="18" charset="0"/>
              </a:rPr>
              <a:t>. </a:t>
            </a:r>
            <a:r>
              <a:rPr altLang="zh-CN" b="1" sz="2800" lang="en-US">
                <a:latin typeface="Times New Roman" pitchFamily="18" charset="0"/>
              </a:rPr>
              <a:t>2</a:t>
            </a:r>
            <a:r>
              <a:rPr altLang="en-US" b="1" sz="2800" lang="zh-CN">
                <a:latin typeface="Times New Roman" pitchFamily="18" charset="0"/>
              </a:rPr>
              <a:t>直立振子天线</a:t>
            </a:r>
            <a:r>
              <a:rPr altLang="zh-CN" b="1" sz="2800" lang="en-US">
                <a:solidFill>
                  <a:srgbClr val="F14A0F"/>
                </a:solidFill>
                <a:latin typeface="Times New Roman" pitchFamily="18" charset="0"/>
              </a:rPr>
              <a:t>(vertical antenna)p66</a:t>
            </a:r>
          </a:p>
        </p:txBody>
      </p:sp>
      <p:sp>
        <p:nvSpPr>
          <p:cNvPr id="1048688" name="Text Box 4"/>
          <p:cNvSpPr txBox="1"/>
          <p:nvPr/>
        </p:nvSpPr>
        <p:spPr>
          <a:xfrm rot="0">
            <a:off x="914400" y="1371600"/>
            <a:ext cx="79248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20000"/>
              </a:spcBef>
              <a:buClr>
                <a:schemeClr val="folHlink"/>
              </a:buClr>
              <a:buSzPct val="60000"/>
              <a:buFont typeface="Wingdings" pitchFamily="2" charset="2"/>
              <a:buNone/>
            </a:pPr>
            <a:r>
              <a:rPr altLang="en-US" sz="2000" lang="zh-CN">
                <a:latin typeface="Times New Roman" pitchFamily="18" charset="0"/>
              </a:rPr>
              <a:t>    </a:t>
            </a:r>
            <a:r>
              <a:rPr altLang="en-US" b="1" sz="2000" lang="zh-CN">
                <a:solidFill>
                  <a:srgbClr val="000000"/>
                </a:solidFill>
                <a:latin typeface="Times New Roman" pitchFamily="18" charset="0"/>
              </a:rPr>
              <a:t>垂直于地面或导电平面架设的天线称为直立振子天线</a:t>
            </a:r>
            <a:r>
              <a:rPr altLang="zh-CN" b="1" sz="2000" lang="en-US">
                <a:latin typeface="Times New Roman" pitchFamily="18" charset="0"/>
              </a:rPr>
              <a:t>，</a:t>
            </a:r>
            <a:r>
              <a:rPr altLang="en-US" b="1" sz="2000" lang="zh-CN">
                <a:latin typeface="Times New Roman" pitchFamily="18" charset="0"/>
              </a:rPr>
              <a:t>它广泛地应用于长、中、短波及超短波波段。假设地面可视为理想导体，则地面的影响可用天线的镜像来替代。</a:t>
            </a:r>
          </a:p>
        </p:txBody>
      </p:sp>
      <p:sp>
        <p:nvSpPr>
          <p:cNvPr id="1048689" name="AutoShape 5"/>
          <p:cNvSpPr/>
          <p:nvPr/>
        </p:nvSpPr>
        <p:spPr>
          <a:xfrm rot="0">
            <a:off x="685800" y="4267200"/>
            <a:ext cx="1219200" cy="381000"/>
          </a:xfrm>
          <a:prstGeom prst="wedgeRoundRectCallout">
            <a:avLst>
              <a:gd name="adj1" fmla="val 63801"/>
              <a:gd name="adj2" fmla="val -40000"/>
              <a:gd name="adj3" fmla="val 16667"/>
            </a:avLst>
          </a:prstGeom>
          <a:gradFill rotWithShape="0">
            <a:gsLst>
              <a:gs pos="0">
                <a:schemeClr val="accent2">
                  <a:alpha val="100000"/>
                </a:schemeClr>
              </a:gs>
              <a:gs pos="100000">
                <a:srgbClr val="FFFFFF">
                  <a:alpha val="100000"/>
                </a:srgbClr>
              </a:gs>
            </a:gsLst>
            <a:path path="rect">
              <a:fillToRect l="0" t="0" r="100000" b="100000"/>
            </a:path>
          </a:gradFill>
          <a:ln w="9525" cap="flat" cmpd="sng">
            <a:solidFill>
              <a:schemeClr val="accent2">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b="1" sz="1800" lang="zh-CN">
                <a:latin typeface="Times New Roman" pitchFamily="18" charset="0"/>
              </a:rPr>
              <a:t>单极天线</a:t>
            </a:r>
          </a:p>
        </p:txBody>
      </p:sp>
      <p:graphicFrame>
        <p:nvGraphicFramePr>
          <p:cNvPr id="4194321" name=""/>
          <p:cNvGraphicFramePr>
            <a:graphicFrameLocks/>
          </p:cNvGraphicFramePr>
          <p:nvPr/>
        </p:nvGraphicFramePr>
        <p:xfrm rot="0">
          <a:off x="5334000" y="3505200"/>
          <a:ext cx="1541462" cy="1676400"/>
        </p:xfrm>
        <a:graphic>
          <a:graphicData uri="http://schemas.openxmlformats.org/presentationml/2006/ole">
            <mc:AlternateContent xmlns:mc="http://schemas.openxmlformats.org/markup-compatibility/2006">
              <mc:Choice xmlns:v="urn:schemas-microsoft-com:vml" Requires="v">
                <p:oleObj r:id="rId3" spid="" imgH="1676400" imgW="1541462" showAsIcon="0" progId="PBrush">
                  <p:embed followColorScheme="full"/>
                  <p:pic>
                    <p:nvPicPr>
                      <p:cNvPr id="2097187" name="Object 6" descr=""/>
                      <p:cNvPicPr>
                        <a:picLocks/>
                      </p:cNvPicPr>
                      <p:nvPr/>
                    </p:nvPicPr>
                    <p:blipFill>
                      <a:blip xmlns:r="http://schemas.openxmlformats.org/officeDocument/2006/relationships" r:embed="rId4"/>
                      <a:srcRect l="0" t="0" r="0" b="0"/>
                      <a:stretch>
                        <a:fillRect/>
                      </a:stretch>
                    </p:blipFill>
                    <p:spPr>
                      <a:xfrm rot="0">
                        <a:off x="5334000" y="3505200"/>
                        <a:ext cx="1541462" cy="1676400"/>
                      </a:xfrm>
                      <a:prstGeom prst="rect"/>
                      <a:noFill/>
                      <a:ln>
                        <a:noFill/>
                      </a:ln>
                    </p:spPr>
                  </p:pic>
                </p:oleObj>
              </mc:Choice>
              <mc:Fallback>
                <p:oleObj r:id="rId3" spid="" imgH="1676400" imgW="1541462" showAsIcon="0" progId="PBrush">
                  <p:embed followColorScheme="full"/>
                  <p:pic>
                    <p:nvPicPr>
                      <p:cNvPr id="2097187" name="Object 6" descr=""/>
                      <p:cNvPicPr>
                        <a:picLocks/>
                      </p:cNvPicPr>
                      <p:nvPr/>
                    </p:nvPicPr>
                    <p:blipFill>
                      <a:blip xmlns:r="http://schemas.openxmlformats.org/officeDocument/2006/relationships" r:embed="rId4"/>
                      <a:srcRect l="0" t="0" r="0" b="0"/>
                      <a:stretch>
                        <a:fillRect/>
                      </a:stretch>
                    </p:blipFill>
                    <p:spPr>
                      <a:xfrm rot="0">
                        <a:off x="5334000" y="3505200"/>
                        <a:ext cx="1541462" cy="1676400"/>
                      </a:xfrm>
                      <a:prstGeom prst="rect"/>
                      <a:noFill/>
                      <a:ln>
                        <a:noFill/>
                      </a:ln>
                    </p:spPr>
                  </p:pic>
                </p:oleObj>
              </mc:Fallback>
            </mc:AlternateContent>
          </a:graphicData>
        </a:graphic>
      </p:graphicFrame>
      <p:sp>
        <p:nvSpPr>
          <p:cNvPr id="1048690" name="AutoShape 7"/>
          <p:cNvSpPr/>
          <p:nvPr/>
        </p:nvSpPr>
        <p:spPr>
          <a:xfrm rot="0">
            <a:off x="5181600" y="5181600"/>
            <a:ext cx="1219200" cy="381000"/>
          </a:xfrm>
          <a:prstGeom prst="wedgeRoundRectCallout">
            <a:avLst>
              <a:gd name="adj1" fmla="val 35676"/>
              <a:gd name="adj2" fmla="val -186667"/>
              <a:gd name="adj3" fmla="val 16667"/>
            </a:avLst>
          </a:prstGeom>
          <a:gradFill rotWithShape="0">
            <a:gsLst>
              <a:gs pos="0">
                <a:schemeClr val="accent2">
                  <a:alpha val="100000"/>
                </a:schemeClr>
              </a:gs>
              <a:gs pos="100000">
                <a:srgbClr val="FFFFFF">
                  <a:alpha val="100000"/>
                </a:srgbClr>
              </a:gs>
            </a:gsLst>
            <a:path path="rect">
              <a:fillToRect l="0" t="0" r="100000" b="100000"/>
            </a:path>
          </a:gradFill>
          <a:ln w="9525" cap="flat" cmpd="sng">
            <a:solidFill>
              <a:schemeClr val="accent2">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b="1" sz="1800" lang="zh-CN">
                <a:latin typeface="Times New Roman" pitchFamily="18" charset="0"/>
              </a:rPr>
              <a:t>对称振子</a:t>
            </a:r>
          </a:p>
        </p:txBody>
      </p:sp>
      <p:sp>
        <p:nvSpPr>
          <p:cNvPr id="1048691" name="AutoShape 8"/>
          <p:cNvSpPr/>
          <p:nvPr/>
        </p:nvSpPr>
        <p:spPr>
          <a:xfrm rot="0">
            <a:off x="6553200" y="4267200"/>
            <a:ext cx="685800" cy="533400"/>
          </a:xfrm>
          <a:prstGeom prst="rightArrow">
            <a:avLst>
              <a:gd name="adj1" fmla="val 50000"/>
              <a:gd name="adj2" fmla="val 27375"/>
            </a:avLst>
          </a:prstGeom>
          <a:gradFill rotWithShape="0">
            <a:gsLst>
              <a:gs pos="0">
                <a:schemeClr val="hlink">
                  <a:alpha val="100000"/>
                </a:schemeClr>
              </a:gs>
              <a:gs pos="100000">
                <a:srgbClr val="FFFFFF">
                  <a:alpha val="100000"/>
                </a:srgbClr>
              </a:gs>
            </a:gsLst>
            <a:path path="rect">
              <a:fillToRect l="50000" t="50000" r="50000" b="50000"/>
            </a:path>
          </a:gradFill>
          <a:ln w="9525" cap="flat" cmpd="sng">
            <a:solidFill>
              <a:schemeClr val="hlink">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b="1" sz="1400" lang="zh-CN"/>
              <a:t>等效</a:t>
            </a:r>
          </a:p>
        </p:txBody>
      </p:sp>
      <p:graphicFrame>
        <p:nvGraphicFramePr>
          <p:cNvPr id="4194322" name=""/>
          <p:cNvGraphicFramePr>
            <a:graphicFrameLocks/>
          </p:cNvGraphicFramePr>
          <p:nvPr/>
        </p:nvGraphicFramePr>
        <p:xfrm rot="0">
          <a:off x="7327900" y="3352800"/>
          <a:ext cx="1587500" cy="2362200"/>
        </p:xfrm>
        <a:graphic>
          <a:graphicData uri="http://schemas.openxmlformats.org/presentationml/2006/ole">
            <mc:AlternateContent xmlns:mc="http://schemas.openxmlformats.org/markup-compatibility/2006">
              <mc:Choice xmlns:v="urn:schemas-microsoft-com:vml" Requires="v">
                <p:oleObj r:id="rId5" spid="" imgH="2362200" imgW="1587500" showAsIcon="0" progId="PBrush">
                  <p:embed followColorScheme="full"/>
                  <p:pic>
                    <p:nvPicPr>
                      <p:cNvPr id="2097188" name="Object 9" descr=""/>
                      <p:cNvPicPr>
                        <a:picLocks/>
                      </p:cNvPicPr>
                      <p:nvPr/>
                    </p:nvPicPr>
                    <p:blipFill>
                      <a:blip xmlns:r="http://schemas.openxmlformats.org/officeDocument/2006/relationships" r:embed="rId6"/>
                      <a:srcRect l="0" t="0" r="0" b="0"/>
                      <a:stretch>
                        <a:fillRect/>
                      </a:stretch>
                    </p:blipFill>
                    <p:spPr>
                      <a:xfrm rot="0">
                        <a:off x="7327900" y="3352800"/>
                        <a:ext cx="1587500" cy="2362200"/>
                      </a:xfrm>
                      <a:prstGeom prst="rect"/>
                      <a:noFill/>
                      <a:ln>
                        <a:noFill/>
                      </a:ln>
                    </p:spPr>
                  </p:pic>
                </p:oleObj>
              </mc:Choice>
              <mc:Fallback>
                <p:oleObj r:id="rId5" spid="" imgH="2362200" imgW="1587500" showAsIcon="0" progId="PBrush">
                  <p:embed followColorScheme="full"/>
                  <p:pic>
                    <p:nvPicPr>
                      <p:cNvPr id="2097188" name="Object 9" descr=""/>
                      <p:cNvPicPr>
                        <a:picLocks/>
                      </p:cNvPicPr>
                      <p:nvPr/>
                    </p:nvPicPr>
                    <p:blipFill>
                      <a:blip xmlns:r="http://schemas.openxmlformats.org/officeDocument/2006/relationships" r:embed="rId6"/>
                      <a:srcRect l="0" t="0" r="0" b="0"/>
                      <a:stretch>
                        <a:fillRect/>
                      </a:stretch>
                    </p:blipFill>
                    <p:spPr>
                      <a:xfrm rot="0">
                        <a:off x="7327900" y="3352800"/>
                        <a:ext cx="1587500" cy="2362200"/>
                      </a:xfrm>
                      <a:prstGeom prst="rect"/>
                      <a:noFill/>
                      <a:ln>
                        <a:noFill/>
                      </a:ln>
                    </p:spPr>
                  </p:pic>
                </p:oleObj>
              </mc:Fallback>
            </mc:AlternateContent>
          </a:graphicData>
        </a:graphic>
      </p:graphicFrame>
      <p:graphicFrame>
        <p:nvGraphicFramePr>
          <p:cNvPr id="4194323" name=""/>
          <p:cNvGraphicFramePr>
            <a:graphicFrameLocks/>
          </p:cNvGraphicFramePr>
          <p:nvPr/>
        </p:nvGraphicFramePr>
        <p:xfrm rot="0">
          <a:off x="3352800" y="3328987"/>
          <a:ext cx="1936750" cy="2462212"/>
        </p:xfrm>
        <a:graphic>
          <a:graphicData uri="http://schemas.openxmlformats.org/presentationml/2006/ole">
            <mc:AlternateContent xmlns:mc="http://schemas.openxmlformats.org/markup-compatibility/2006">
              <mc:Choice xmlns:v="urn:schemas-microsoft-com:vml" Requires="v">
                <p:oleObj r:id="rId7" spid="" imgH="2462212" imgW="1936750" showAsIcon="0" progId="PBrush">
                  <p:embed followColorScheme="full"/>
                  <p:pic>
                    <p:nvPicPr>
                      <p:cNvPr id="2097189" name="Object 10" descr=""/>
                      <p:cNvPicPr>
                        <a:picLocks/>
                      </p:cNvPicPr>
                      <p:nvPr/>
                    </p:nvPicPr>
                    <p:blipFill>
                      <a:blip xmlns:r="http://schemas.openxmlformats.org/officeDocument/2006/relationships" r:embed="rId8"/>
                      <a:srcRect l="0" t="0" r="0" b="0"/>
                      <a:stretch>
                        <a:fillRect/>
                      </a:stretch>
                    </p:blipFill>
                    <p:spPr>
                      <a:xfrm rot="0">
                        <a:off x="3352800" y="3328987"/>
                        <a:ext cx="1936750" cy="2462212"/>
                      </a:xfrm>
                      <a:prstGeom prst="rect"/>
                      <a:noFill/>
                      <a:ln>
                        <a:noFill/>
                      </a:ln>
                    </p:spPr>
                  </p:pic>
                </p:oleObj>
              </mc:Choice>
              <mc:Fallback>
                <p:oleObj r:id="rId7" spid="" imgH="2462212" imgW="1936750" showAsIcon="0" progId="PBrush">
                  <p:embed followColorScheme="full"/>
                  <p:pic>
                    <p:nvPicPr>
                      <p:cNvPr id="2097189" name="Object 10" descr=""/>
                      <p:cNvPicPr>
                        <a:picLocks/>
                      </p:cNvPicPr>
                      <p:nvPr/>
                    </p:nvPicPr>
                    <p:blipFill>
                      <a:blip xmlns:r="http://schemas.openxmlformats.org/officeDocument/2006/relationships" r:embed="rId8"/>
                      <a:srcRect l="0" t="0" r="0" b="0"/>
                      <a:stretch>
                        <a:fillRect/>
                      </a:stretch>
                    </p:blipFill>
                    <p:spPr>
                      <a:xfrm rot="0">
                        <a:off x="3352800" y="3328987"/>
                        <a:ext cx="1936750" cy="2462212"/>
                      </a:xfrm>
                      <a:prstGeom prst="rect"/>
                      <a:noFill/>
                      <a:ln>
                        <a:noFill/>
                      </a:ln>
                    </p:spPr>
                  </p:pic>
                </p:oleObj>
              </mc:Fallback>
            </mc:AlternateContent>
          </a:graphicData>
        </a:graphic>
      </p:graphicFrame>
      <p:sp>
        <p:nvSpPr>
          <p:cNvPr id="1048692" name="AutoShape 11"/>
          <p:cNvSpPr/>
          <p:nvPr/>
        </p:nvSpPr>
        <p:spPr>
          <a:xfrm rot="0">
            <a:off x="2743200" y="4014787"/>
            <a:ext cx="685800" cy="533400"/>
          </a:xfrm>
          <a:prstGeom prst="rightArrow">
            <a:avLst>
              <a:gd name="adj1" fmla="val 50000"/>
              <a:gd name="adj2" fmla="val 27375"/>
            </a:avLst>
          </a:prstGeom>
          <a:gradFill rotWithShape="0">
            <a:gsLst>
              <a:gs pos="0">
                <a:schemeClr val="hlink">
                  <a:alpha val="100000"/>
                </a:schemeClr>
              </a:gs>
              <a:gs pos="100000">
                <a:srgbClr val="FFFFFF">
                  <a:alpha val="100000"/>
                </a:srgbClr>
              </a:gs>
            </a:gsLst>
            <a:path path="rect">
              <a:fillToRect l="50000" t="50000" r="50000" b="50000"/>
            </a:path>
          </a:gradFill>
          <a:ln w="9525" cap="flat" cmpd="sng">
            <a:solidFill>
              <a:schemeClr val="hlink">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b="1" sz="1400" lang="zh-CN"/>
              <a:t>等效</a:t>
            </a:r>
          </a:p>
        </p:txBody>
      </p:sp>
      <p:sp>
        <p:nvSpPr>
          <p:cNvPr id="1048693" name="Text Box 12"/>
          <p:cNvSpPr txBox="1"/>
          <p:nvPr/>
        </p:nvSpPr>
        <p:spPr>
          <a:xfrm rot="0">
            <a:off x="990600" y="2438400"/>
            <a:ext cx="7924800" cy="7016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sz="2000" lang="zh-CN">
                <a:latin typeface="Times New Roman" pitchFamily="18" charset="0"/>
              </a:rPr>
              <a:t>   </a:t>
            </a:r>
            <a:r>
              <a:rPr altLang="en-US" b="1" sz="2000" lang="zh-CN">
                <a:latin typeface="Times New Roman" pitchFamily="18" charset="0"/>
              </a:rPr>
              <a:t>单极天线</a:t>
            </a:r>
            <a:r>
              <a:rPr altLang="zh-CN" b="1" sz="2000" lang="en-US">
                <a:solidFill>
                  <a:srgbClr val="F14A0F"/>
                </a:solidFill>
                <a:latin typeface="Times New Roman" pitchFamily="18" charset="0"/>
              </a:rPr>
              <a:t>(monopole antenna)</a:t>
            </a:r>
            <a:r>
              <a:rPr altLang="en-US" b="1" sz="2000" lang="zh-CN">
                <a:latin typeface="Times New Roman" pitchFamily="18" charset="0"/>
              </a:rPr>
              <a:t>可等效为一对称振子</a:t>
            </a:r>
            <a:r>
              <a:rPr altLang="zh-CN" b="1" sz="2000" lang="en-US">
                <a:latin typeface="Times New Roman" pitchFamily="18" charset="0"/>
              </a:rPr>
              <a:t>，</a:t>
            </a:r>
            <a:r>
              <a:rPr altLang="en-US" b="1" sz="2000" lang="zh-CN">
                <a:latin typeface="Times New Roman" pitchFamily="18" charset="0"/>
              </a:rPr>
              <a:t>对称振子可等效为二元阵</a:t>
            </a:r>
            <a:r>
              <a:rPr altLang="zh-CN" b="1" sz="2000" lang="en-US">
                <a:latin typeface="Times New Roman" pitchFamily="18" charset="0"/>
              </a:rPr>
              <a:t>。</a:t>
            </a:r>
            <a:r>
              <a:rPr altLang="en-US" b="1" sz="2000" lang="zh-CN">
                <a:latin typeface="Times New Roman" pitchFamily="18" charset="0"/>
              </a:rPr>
              <a:t>但应指出的是此等效只是在地面或导体的上半空间成立。</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6">
                                  <p:stCondLst>
                                    <p:cond delay="0"/>
                                  </p:stCondLst>
                                  <p:childTnLst>
                                    <p:set>
                                      <p:cBhvr>
                                        <p:cTn dur="1" fill="hold" id="6">
                                          <p:stCondLst>
                                            <p:cond delay="0"/>
                                          </p:stCondLst>
                                        </p:cTn>
                                        <p:tgtEl>
                                          <p:spTgt spid="1048687"/>
                                        </p:tgtEl>
                                        <p:attrNameLst>
                                          <p:attrName>style.visibility</p:attrName>
                                        </p:attrNameLst>
                                      </p:cBhvr>
                                      <p:to>
                                        <p:strVal val="visible"/>
                                      </p:to>
                                    </p:set>
                                    <p:anim calcmode="lin" valueType="num">
                                      <p:cBhvr additive="base">
                                        <p:cTn dur="500" fill="hold" id="7"/>
                                        <p:tgtEl>
                                          <p:spTgt spid="1048687"/>
                                        </p:tgtEl>
                                        <p:attrNameLst>
                                          <p:attrName>ppt_x</p:attrName>
                                        </p:attrNameLst>
                                      </p:cBhvr>
                                      <p:tavLst>
                                        <p:tav tm="0">
                                          <p:val>
                                            <p:strVal val="1+#ppt_w/2"/>
                                          </p:val>
                                        </p:tav>
                                        <p:tav tm="100000">
                                          <p:val>
                                            <p:strVal val="#ppt_x"/>
                                          </p:val>
                                        </p:tav>
                                      </p:tavLst>
                                    </p:anim>
                                    <p:anim calcmode="lin" valueType="num">
                                      <p:cBhvr additive="base">
                                        <p:cTn dur="500" fill="hold" id="8"/>
                                        <p:tgtEl>
                                          <p:spTgt spid="104868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12">
                                  <p:stCondLst>
                                    <p:cond delay="0"/>
                                  </p:stCondLst>
                                  <p:childTnLst>
                                    <p:set>
                                      <p:cBhvr>
                                        <p:cTn dur="1" fill="hold" id="12">
                                          <p:stCondLst>
                                            <p:cond delay="0"/>
                                          </p:stCondLst>
                                        </p:cTn>
                                        <p:tgtEl>
                                          <p:spTgt spid="1048688"/>
                                        </p:tgtEl>
                                        <p:attrNameLst>
                                          <p:attrName>style.visibility</p:attrName>
                                        </p:attrNameLst>
                                      </p:cBhvr>
                                      <p:to>
                                        <p:strVal val="visible"/>
                                      </p:to>
                                    </p:set>
                                    <p:anim calcmode="lin" valueType="num">
                                      <p:cBhvr additive="base">
                                        <p:cTn dur="500" fill="hold" id="13"/>
                                        <p:tgtEl>
                                          <p:spTgt spid="1048688"/>
                                        </p:tgtEl>
                                        <p:attrNameLst>
                                          <p:attrName>ppt_x</p:attrName>
                                        </p:attrNameLst>
                                      </p:cBhvr>
                                      <p:tavLst>
                                        <p:tav tm="0">
                                          <p:val>
                                            <p:strVal val="0-#ppt_w/2"/>
                                          </p:val>
                                        </p:tav>
                                        <p:tav tm="100000">
                                          <p:val>
                                            <p:strVal val="#ppt_x"/>
                                          </p:val>
                                        </p:tav>
                                      </p:tavLst>
                                    </p:anim>
                                    <p:anim calcmode="lin" valueType="num">
                                      <p:cBhvr additive="base">
                                        <p:cTn dur="500" fill="hold" id="14"/>
                                        <p:tgtEl>
                                          <p:spTgt spid="1048688"/>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 presetSubtype="16">
                                  <p:stCondLst>
                                    <p:cond delay="0"/>
                                  </p:stCondLst>
                                  <p:childTnLst>
                                    <p:set>
                                      <p:cBhvr>
                                        <p:cTn dur="1" fill="hold" id="18">
                                          <p:stCondLst>
                                            <p:cond delay="0"/>
                                          </p:stCondLst>
                                        </p:cTn>
                                        <p:tgtEl>
                                          <p:spTgt spid="1048693"/>
                                        </p:tgtEl>
                                        <p:attrNameLst>
                                          <p:attrName>style.visibility</p:attrName>
                                        </p:attrNameLst>
                                      </p:cBhvr>
                                      <p:to>
                                        <p:strVal val="visible"/>
                                      </p:to>
                                    </p:set>
                                    <p:animEffect transition="in" filter="box(in)">
                                      <p:cBhvr>
                                        <p:cTn dur="500" id="19"/>
                                        <p:tgtEl>
                                          <p:spTgt spid="104869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3" presetSubtype="5">
                                  <p:stCondLst>
                                    <p:cond delay="0"/>
                                  </p:stCondLst>
                                  <p:childTnLst>
                                    <p:set>
                                      <p:cBhvr>
                                        <p:cTn dur="1" fill="hold" id="23">
                                          <p:stCondLst>
                                            <p:cond delay="0"/>
                                          </p:stCondLst>
                                        </p:cTn>
                                        <p:tgtEl>
                                          <p:spTgt spid="4194320"/>
                                        </p:tgtEl>
                                        <p:attrNameLst>
                                          <p:attrName>style.visibility</p:attrName>
                                        </p:attrNameLst>
                                      </p:cBhvr>
                                      <p:to>
                                        <p:strVal val="visible"/>
                                      </p:to>
                                    </p:set>
                                    <p:animEffect transition="in" filter="blinds(vertical)">
                                      <p:cBhvr>
                                        <p:cTn dur="500" id="24"/>
                                        <p:tgtEl>
                                          <p:spTgt spid="419432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6">
                                  <p:stCondLst>
                                    <p:cond delay="0"/>
                                  </p:stCondLst>
                                  <p:childTnLst>
                                    <p:set>
                                      <p:cBhvr>
                                        <p:cTn dur="1" fill="hold" id="28">
                                          <p:stCondLst>
                                            <p:cond delay="0"/>
                                          </p:stCondLst>
                                        </p:cTn>
                                        <p:tgtEl>
                                          <p:spTgt spid="1048689"/>
                                        </p:tgtEl>
                                        <p:attrNameLst>
                                          <p:attrName>style.visibility</p:attrName>
                                        </p:attrNameLst>
                                      </p:cBhvr>
                                      <p:to>
                                        <p:strVal val="visible"/>
                                      </p:to>
                                    </p:set>
                                    <p:anim calcmode="lin" valueType="num">
                                      <p:cBhvr additive="base">
                                        <p:cTn dur="500" fill="hold" id="29"/>
                                        <p:tgtEl>
                                          <p:spTgt spid="1048689"/>
                                        </p:tgtEl>
                                        <p:attrNameLst>
                                          <p:attrName>ppt_x</p:attrName>
                                        </p:attrNameLst>
                                      </p:cBhvr>
                                      <p:tavLst>
                                        <p:tav tm="0">
                                          <p:val>
                                            <p:strVal val="1+#ppt_w/2"/>
                                          </p:val>
                                        </p:tav>
                                        <p:tav tm="100000">
                                          <p:val>
                                            <p:strVal val="#ppt_x"/>
                                          </p:val>
                                        </p:tav>
                                      </p:tavLst>
                                    </p:anim>
                                    <p:anim calcmode="lin" valueType="num">
                                      <p:cBhvr additive="base">
                                        <p:cTn dur="500" fill="hold" id="30"/>
                                        <p:tgtEl>
                                          <p:spTgt spid="1048689"/>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9">
                                  <p:stCondLst>
                                    <p:cond delay="0"/>
                                  </p:stCondLst>
                                  <p:childTnLst>
                                    <p:set>
                                      <p:cBhvr>
                                        <p:cTn dur="1" fill="hold" id="34">
                                          <p:stCondLst>
                                            <p:cond delay="0"/>
                                          </p:stCondLst>
                                        </p:cTn>
                                        <p:tgtEl>
                                          <p:spTgt spid="1048692"/>
                                        </p:tgtEl>
                                        <p:attrNameLst>
                                          <p:attrName>style.visibility</p:attrName>
                                        </p:attrNameLst>
                                      </p:cBhvr>
                                      <p:to>
                                        <p:strVal val="visible"/>
                                      </p:to>
                                    </p:set>
                                    <p:anim calcmode="lin" valueType="num">
                                      <p:cBhvr additive="base">
                                        <p:cTn dur="500" fill="hold" id="35"/>
                                        <p:tgtEl>
                                          <p:spTgt spid="1048692"/>
                                        </p:tgtEl>
                                        <p:attrNameLst>
                                          <p:attrName>ppt_x</p:attrName>
                                        </p:attrNameLst>
                                      </p:cBhvr>
                                      <p:tavLst>
                                        <p:tav tm="0">
                                          <p:val>
                                            <p:strVal val="0-#ppt_w/2"/>
                                          </p:val>
                                        </p:tav>
                                        <p:tav tm="100000">
                                          <p:val>
                                            <p:strVal val="#ppt_x"/>
                                          </p:val>
                                        </p:tav>
                                      </p:tavLst>
                                    </p:anim>
                                    <p:anim calcmode="lin" valueType="num">
                                      <p:cBhvr additive="base">
                                        <p:cTn dur="500" fill="hold" id="36"/>
                                        <p:tgtEl>
                                          <p:spTgt spid="1048692"/>
                                        </p:tgtEl>
                                        <p:attrNameLst>
                                          <p:attrName>ppt_y</p:attrName>
                                        </p:attrNameLst>
                                      </p:cBhvr>
                                      <p:tavLst>
                                        <p:tav tm="0">
                                          <p:val>
                                            <p:strVal val="0-#ppt_h/2"/>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6" presetSubtype="26">
                                  <p:stCondLst>
                                    <p:cond delay="0"/>
                                  </p:stCondLst>
                                  <p:childTnLst>
                                    <p:set>
                                      <p:cBhvr>
                                        <p:cTn dur="1" fill="hold" id="40">
                                          <p:stCondLst>
                                            <p:cond delay="0"/>
                                          </p:stCondLst>
                                        </p:cTn>
                                        <p:tgtEl>
                                          <p:spTgt spid="4194323"/>
                                        </p:tgtEl>
                                        <p:attrNameLst>
                                          <p:attrName>style.visibility</p:attrName>
                                        </p:attrNameLst>
                                      </p:cBhvr>
                                      <p:to>
                                        <p:strVal val="visible"/>
                                      </p:to>
                                    </p:set>
                                    <p:animEffect transition="in" filter="barn(inHorizontal)">
                                      <p:cBhvr>
                                        <p:cTn dur="500" id="41"/>
                                        <p:tgtEl>
                                          <p:spTgt spid="4194323"/>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 presetSubtype="9">
                                  <p:stCondLst>
                                    <p:cond delay="0"/>
                                  </p:stCondLst>
                                  <p:childTnLst>
                                    <p:set>
                                      <p:cBhvr>
                                        <p:cTn dur="1" fill="hold" id="45">
                                          <p:stCondLst>
                                            <p:cond delay="0"/>
                                          </p:stCondLst>
                                        </p:cTn>
                                        <p:tgtEl>
                                          <p:spTgt spid="4194321"/>
                                        </p:tgtEl>
                                        <p:attrNameLst>
                                          <p:attrName>style.visibility</p:attrName>
                                        </p:attrNameLst>
                                      </p:cBhvr>
                                      <p:to>
                                        <p:strVal val="visible"/>
                                      </p:to>
                                    </p:set>
                                    <p:anim calcmode="lin" valueType="num">
                                      <p:cBhvr additive="base">
                                        <p:cTn dur="500" fill="hold" id="46"/>
                                        <p:tgtEl>
                                          <p:spTgt spid="4194321"/>
                                        </p:tgtEl>
                                        <p:attrNameLst>
                                          <p:attrName>ppt_x</p:attrName>
                                        </p:attrNameLst>
                                      </p:cBhvr>
                                      <p:tavLst>
                                        <p:tav tm="0">
                                          <p:val>
                                            <p:strVal val="0-#ppt_w/2"/>
                                          </p:val>
                                        </p:tav>
                                        <p:tav tm="100000">
                                          <p:val>
                                            <p:strVal val="#ppt_x"/>
                                          </p:val>
                                        </p:tav>
                                      </p:tavLst>
                                    </p:anim>
                                    <p:anim calcmode="lin" valueType="num">
                                      <p:cBhvr additive="base">
                                        <p:cTn dur="500" fill="hold" id="47"/>
                                        <p:tgtEl>
                                          <p:spTgt spid="4194321"/>
                                        </p:tgtEl>
                                        <p:attrNameLst>
                                          <p:attrName>ppt_y</p:attrName>
                                        </p:attrNameLst>
                                      </p:cBhvr>
                                      <p:tavLst>
                                        <p:tav tm="0">
                                          <p:val>
                                            <p:strVal val="0-#ppt_h/2"/>
                                          </p:val>
                                        </p:tav>
                                        <p:tav tm="100000">
                                          <p:val>
                                            <p:strVal val="#ppt_y"/>
                                          </p:val>
                                        </p:tav>
                                      </p:tavLst>
                                    </p:anim>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 presetSubtype="3">
                                  <p:stCondLst>
                                    <p:cond delay="0"/>
                                  </p:stCondLst>
                                  <p:childTnLst>
                                    <p:set>
                                      <p:cBhvr>
                                        <p:cTn dur="1" fill="hold" id="51">
                                          <p:stCondLst>
                                            <p:cond delay="0"/>
                                          </p:stCondLst>
                                        </p:cTn>
                                        <p:tgtEl>
                                          <p:spTgt spid="1048690"/>
                                        </p:tgtEl>
                                        <p:attrNameLst>
                                          <p:attrName>style.visibility</p:attrName>
                                        </p:attrNameLst>
                                      </p:cBhvr>
                                      <p:to>
                                        <p:strVal val="visible"/>
                                      </p:to>
                                    </p:set>
                                    <p:anim calcmode="lin" valueType="num">
                                      <p:cBhvr additive="base">
                                        <p:cTn dur="500" fill="hold" id="52"/>
                                        <p:tgtEl>
                                          <p:spTgt spid="1048690"/>
                                        </p:tgtEl>
                                        <p:attrNameLst>
                                          <p:attrName>ppt_x</p:attrName>
                                        </p:attrNameLst>
                                      </p:cBhvr>
                                      <p:tavLst>
                                        <p:tav tm="0">
                                          <p:val>
                                            <p:strVal val="1+#ppt_w/2"/>
                                          </p:val>
                                        </p:tav>
                                        <p:tav tm="100000">
                                          <p:val>
                                            <p:strVal val="#ppt_x"/>
                                          </p:val>
                                        </p:tav>
                                      </p:tavLst>
                                    </p:anim>
                                    <p:anim calcmode="lin" valueType="num">
                                      <p:cBhvr additive="base">
                                        <p:cTn dur="500" fill="hold" id="53"/>
                                        <p:tgtEl>
                                          <p:spTgt spid="1048690"/>
                                        </p:tgtEl>
                                        <p:attrNameLst>
                                          <p:attrName>ppt_y</p:attrName>
                                        </p:attrNameLst>
                                      </p:cBhvr>
                                      <p:tavLst>
                                        <p:tav tm="0">
                                          <p:val>
                                            <p:strVal val="0-#ppt_h/2"/>
                                          </p:val>
                                        </p:tav>
                                        <p:tav tm="100000">
                                          <p:val>
                                            <p:strVal val="#ppt_y"/>
                                          </p:val>
                                        </p:tav>
                                      </p:tavLst>
                                    </p:anim>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6" presetSubtype="42">
                                  <p:stCondLst>
                                    <p:cond delay="0"/>
                                  </p:stCondLst>
                                  <p:childTnLst>
                                    <p:set>
                                      <p:cBhvr>
                                        <p:cTn dur="1" fill="hold" id="57">
                                          <p:stCondLst>
                                            <p:cond delay="0"/>
                                          </p:stCondLst>
                                        </p:cTn>
                                        <p:tgtEl>
                                          <p:spTgt spid="1048691"/>
                                        </p:tgtEl>
                                        <p:attrNameLst>
                                          <p:attrName>style.visibility</p:attrName>
                                        </p:attrNameLst>
                                      </p:cBhvr>
                                      <p:to>
                                        <p:strVal val="visible"/>
                                      </p:to>
                                    </p:set>
                                    <p:animEffect transition="in" filter="barn(outHorizontal)">
                                      <p:cBhvr>
                                        <p:cTn dur="500" id="58"/>
                                        <p:tgtEl>
                                          <p:spTgt spid="1048691"/>
                                        </p:tgtEl>
                                      </p:cBhvr>
                                    </p:animEffect>
                                  </p:childTnLst>
                                </p:cTn>
                              </p:par>
                            </p:childTnLst>
                          </p:cTn>
                        </p:par>
                      </p:childTnLst>
                    </p:cTn>
                  </p:par>
                  <p:par>
                    <p:cTn fill="hold" id="59">
                      <p:stCondLst>
                        <p:cond delay="indefinite"/>
                      </p:stCondLst>
                      <p:childTnLst>
                        <p:par>
                          <p:cTn fill="hold" id="60">
                            <p:stCondLst>
                              <p:cond delay="0"/>
                            </p:stCondLst>
                            <p:childTnLst>
                              <p:par>
                                <p:cTn fill="hold" id="61" nodeType="clickEffect" presetClass="entr" presetID="18" presetSubtype="12">
                                  <p:stCondLst>
                                    <p:cond delay="0"/>
                                  </p:stCondLst>
                                  <p:childTnLst>
                                    <p:set>
                                      <p:cBhvr>
                                        <p:cTn dur="1" fill="hold" id="62">
                                          <p:stCondLst>
                                            <p:cond delay="0"/>
                                          </p:stCondLst>
                                        </p:cTn>
                                        <p:tgtEl>
                                          <p:spTgt spid="4194322"/>
                                        </p:tgtEl>
                                        <p:attrNameLst>
                                          <p:attrName>style.visibility</p:attrName>
                                        </p:attrNameLst>
                                      </p:cBhvr>
                                      <p:to>
                                        <p:strVal val="visible"/>
                                      </p:to>
                                    </p:set>
                                    <p:animEffect transition="in" filter="strips(downLeft)">
                                      <p:cBhvr>
                                        <p:cTn dur="500" id="63"/>
                                        <p:tgtEl>
                                          <p:spTgt spid="4194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7" grpId="0" uiExpand="0" build="whole"/>
      <p:bldP spid="1048688" grpId="0" uiExpand="0" build="whole"/>
      <p:bldP spid="1048689" grpId="0" uiExpand="0" build="whole" animBg="1"/>
      <p:bldP spid="1048690" grpId="0" uiExpand="0" build="whole" animBg="1"/>
      <p:bldP spid="1048691" grpId="0" uiExpand="0" build="whole" animBg="1"/>
      <p:bldP spid="1048692" grpId="0" uiExpand="0" build="whole" animBg="1"/>
      <p:bldP spid="1048693" grpId="0" uiExpand="0" build="whole"/>
    </p:bldLst>
  </p:timing>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84" name=""/>
        <p:cNvGrpSpPr/>
        <p:nvPr/>
      </p:nvGrpSpPr>
      <p:grpSpPr>
        <a:xfrm rot="0">
          <a:off x="0" y="0"/>
          <a:ext cx="0" cy="0"/>
          <a:chOff x="0" y="0"/>
          <a:chExt cx="0" cy="0"/>
        </a:xfrm>
      </p:grpSpPr>
      <p:pic>
        <p:nvPicPr>
          <p:cNvPr id="2097152" name="Picture 2"/>
          <p:cNvPicPr>
            <a:picLocks/>
          </p:cNvPicPr>
          <p:nvPr>
            <p:ph sz="full" idx="1"/>
          </p:nvPr>
        </p:nvPicPr>
        <p:blipFill>
          <a:blip xmlns:r="http://schemas.openxmlformats.org/officeDocument/2006/relationships" r:embed="rId1"/>
          <a:srcRect l="0" t="0" r="0" b="0"/>
          <a:stretch>
            <a:fillRect/>
          </a:stretch>
        </p:blipFill>
        <p:spPr>
          <a:xfrm rot="0">
            <a:off x="714375" y="785812"/>
            <a:ext cx="3429000" cy="2724150"/>
          </a:xfrm>
          <a:prstGeom prst="rect"/>
          <a:noFill/>
          <a:ln>
            <a:noFill/>
          </a:ln>
        </p:spPr>
      </p:pic>
      <p:pic>
        <p:nvPicPr>
          <p:cNvPr id="2097153" name="Picture 3"/>
          <p:cNvPicPr>
            <a:picLocks/>
          </p:cNvPicPr>
          <p:nvPr/>
        </p:nvPicPr>
        <p:blipFill>
          <a:blip xmlns:r="http://schemas.openxmlformats.org/officeDocument/2006/relationships" r:embed="rId2"/>
          <a:srcRect l="0" t="0" r="0" b="0"/>
          <a:stretch>
            <a:fillRect/>
          </a:stretch>
        </p:blipFill>
        <p:spPr>
          <a:xfrm rot="0">
            <a:off x="2428875" y="3429000"/>
            <a:ext cx="6500812" cy="3071812"/>
          </a:xfrm>
          <a:prstGeom prst="rect"/>
          <a:noFill/>
          <a:ln>
            <a:noFill/>
          </a:ln>
        </p:spPr>
      </p:pic>
      <p:sp>
        <p:nvSpPr>
          <p:cNvPr id="1048642" name="矩形 3"/>
          <p:cNvSpPr/>
          <p:nvPr/>
        </p:nvSpPr>
        <p:spPr>
          <a:xfrm rot="0">
            <a:off x="4286250" y="1285875"/>
            <a:ext cx="45720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b="1" lang="zh-CN">
                <a:latin typeface="宋体" pitchFamily="2" charset="-122"/>
              </a:rPr>
              <a:t>水平振子天线</a:t>
            </a:r>
            <a:r>
              <a:rPr altLang="zh-CN" b="1" lang="en-US">
                <a:latin typeface="宋体" pitchFamily="2" charset="-122"/>
              </a:rPr>
              <a:t>(</a:t>
            </a:r>
            <a:r>
              <a:rPr altLang="en-US" b="1" lang="zh-CN">
                <a:latin typeface="宋体" pitchFamily="2" charset="-122"/>
              </a:rPr>
              <a:t>或称双极天线和</a:t>
            </a:r>
            <a:r>
              <a:rPr altLang="zh-CN" b="1" lang="en-US">
                <a:latin typeface="宋体" pitchFamily="2" charset="-122"/>
                <a:sym typeface="Symbol" pitchFamily="18" charset="2"/>
              </a:rPr>
              <a:t></a:t>
            </a:r>
            <a:r>
              <a:rPr altLang="en-US" b="1" lang="zh-CN">
                <a:latin typeface="宋体" pitchFamily="2" charset="-122"/>
                <a:sym typeface="Symbol" pitchFamily="18" charset="2"/>
              </a:rPr>
              <a:t>天线</a:t>
            </a:r>
            <a:r>
              <a:rPr altLang="zh-CN" b="1" lang="en-US">
                <a:latin typeface="宋体" pitchFamily="2"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1" showMasterSp="1">
  <p:cSld>
    <p:spTree>
      <p:nvGrpSpPr>
        <p:cNvPr id="106" name=""/>
        <p:cNvGrpSpPr/>
        <p:nvPr/>
      </p:nvGrpSpPr>
      <p:grpSpPr>
        <a:xfrm rot="0">
          <a:off x="0" y="0"/>
          <a:ext cx="0" cy="0"/>
          <a:chOff x="0" y="0"/>
          <a:chExt cx="0" cy="0"/>
        </a:xfrm>
      </p:grpSpPr>
      <p:sp>
        <p:nvSpPr>
          <p:cNvPr id="1048694" name="Rectangle 2"/>
          <p:cNvSpPr/>
          <p:nvPr/>
        </p:nvSpPr>
        <p:spPr>
          <a:xfrm rot="0">
            <a:off x="914400" y="1524000"/>
            <a:ext cx="8229600" cy="7016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indent="-66675" lvl="0">
              <a:buNone/>
            </a:pPr>
            <a:r>
              <a:rPr altLang="en-US" b="1" sz="2000" lang="zh-CN">
                <a:latin typeface="Times New Roman" pitchFamily="18" charset="0"/>
              </a:rPr>
              <a:t>在理想导电平面上的单极天线的辐射场，可直接应用自由空间对称振子的公式进行计算，即：</a:t>
            </a:r>
            <a:r>
              <a:rPr altLang="en-US" sz="1000" lang="zh-CN">
                <a:latin typeface="Arial" pitchFamily="34" charset="0"/>
              </a:rPr>
              <a:t>                     </a:t>
            </a:r>
            <a:r>
              <a:rPr altLang="en-US" sz="1100" lang="zh-CN">
                <a:latin typeface="Arial" pitchFamily="34" charset="0"/>
              </a:rPr>
              <a:t> </a:t>
            </a:r>
          </a:p>
        </p:txBody>
      </p:sp>
      <p:graphicFrame>
        <p:nvGraphicFramePr>
          <p:cNvPr id="4194324" name=""/>
          <p:cNvGraphicFramePr>
            <a:graphicFrameLocks/>
          </p:cNvGraphicFramePr>
          <p:nvPr/>
        </p:nvGraphicFramePr>
        <p:xfrm rot="0">
          <a:off x="2582862" y="2297112"/>
          <a:ext cx="4283075" cy="706437"/>
        </p:xfrm>
        <a:graphic>
          <a:graphicData uri="http://schemas.openxmlformats.org/presentationml/2006/ole">
            <mc:AlternateContent xmlns:mc="http://schemas.openxmlformats.org/markup-compatibility/2006">
              <mc:Choice xmlns:v="urn:schemas-microsoft-com:vml" Requires="v">
                <p:oleObj r:id="rId1" spid="" imgH="706437" imgW="4283075" showAsIcon="0" progId="Equation.3">
                  <p:embed followColorScheme="full"/>
                  <p:pic>
                    <p:nvPicPr>
                      <p:cNvPr id="2097190" name="Object 3" descr=""/>
                      <p:cNvPicPr>
                        <a:picLocks/>
                      </p:cNvPicPr>
                      <p:nvPr/>
                    </p:nvPicPr>
                    <p:blipFill>
                      <a:blip xmlns:r="http://schemas.openxmlformats.org/officeDocument/2006/relationships" r:embed="rId2"/>
                      <a:srcRect l="0" t="0" r="0" b="0"/>
                      <a:stretch>
                        <a:fillRect/>
                      </a:stretch>
                    </p:blipFill>
                    <p:spPr>
                      <a:xfrm rot="0">
                        <a:off x="2582862" y="2297112"/>
                        <a:ext cx="4283075" cy="706437"/>
                      </a:xfrm>
                      <a:prstGeom prst="rect"/>
                      <a:noFill/>
                      <a:ln>
                        <a:noFill/>
                      </a:ln>
                    </p:spPr>
                  </p:pic>
                </p:oleObj>
              </mc:Choice>
              <mc:Fallback>
                <p:oleObj r:id="rId1" spid="" imgH="706437" imgW="4283075" showAsIcon="0" progId="Equation.3">
                  <p:embed followColorScheme="full"/>
                  <p:pic>
                    <p:nvPicPr>
                      <p:cNvPr id="2097190" name="Object 3" descr=""/>
                      <p:cNvPicPr>
                        <a:picLocks/>
                      </p:cNvPicPr>
                      <p:nvPr/>
                    </p:nvPicPr>
                    <p:blipFill>
                      <a:blip xmlns:r="http://schemas.openxmlformats.org/officeDocument/2006/relationships" r:embed="rId2"/>
                      <a:srcRect l="0" t="0" r="0" b="0"/>
                      <a:stretch>
                        <a:fillRect/>
                      </a:stretch>
                    </p:blipFill>
                    <p:spPr>
                      <a:xfrm rot="0">
                        <a:off x="2582862" y="2297112"/>
                        <a:ext cx="4283075" cy="706437"/>
                      </a:xfrm>
                      <a:prstGeom prst="rect"/>
                      <a:noFill/>
                      <a:ln>
                        <a:noFill/>
                      </a:ln>
                    </p:spPr>
                  </p:pic>
                </p:oleObj>
              </mc:Fallback>
            </mc:AlternateContent>
          </a:graphicData>
        </a:graphic>
      </p:graphicFrame>
      <p:sp>
        <p:nvSpPr>
          <p:cNvPr id="1048695" name="Text Box 4"/>
          <p:cNvSpPr txBox="1"/>
          <p:nvPr/>
        </p:nvSpPr>
        <p:spPr>
          <a:xfrm rot="0">
            <a:off x="838200" y="990600"/>
            <a:ext cx="4953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lang="zh-CN">
                <a:latin typeface="Times New Roman" pitchFamily="18" charset="0"/>
              </a:rPr>
              <a:t>(1)</a:t>
            </a:r>
            <a:r>
              <a:rPr altLang="en-US" lang="zh-CN">
                <a:latin typeface="Times New Roman" pitchFamily="18" charset="0"/>
              </a:rPr>
              <a:t> </a:t>
            </a:r>
            <a:r>
              <a:rPr altLang="en-US" b="1" lang="zh-CN">
                <a:latin typeface="Times New Roman" pitchFamily="18" charset="0"/>
              </a:rPr>
              <a:t>单极天线的辐射场及其方向图</a:t>
            </a:r>
          </a:p>
        </p:txBody>
      </p:sp>
      <p:sp>
        <p:nvSpPr>
          <p:cNvPr id="1048696" name="Rectangle 5"/>
          <p:cNvSpPr/>
          <p:nvPr/>
        </p:nvSpPr>
        <p:spPr>
          <a:xfrm rot="0">
            <a:off x="827087" y="3124200"/>
            <a:ext cx="6335712" cy="7016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其中，</a:t>
            </a:r>
            <a:r>
              <a:rPr altLang="en-US" b="1" sz="2000" i="1" lang="zh-CN">
                <a:latin typeface="Times New Roman" pitchFamily="18" charset="0"/>
                <a:sym typeface="Symbol" pitchFamily="18" charset="2"/>
              </a:rPr>
              <a:t> </a:t>
            </a:r>
            <a:r>
              <a:rPr altLang="en-US" b="1" sz="2000" lang="zh-CN">
                <a:latin typeface="Times New Roman" pitchFamily="18" charset="0"/>
                <a:sym typeface="Symbol" pitchFamily="18" charset="2"/>
              </a:rPr>
              <a:t>= </a:t>
            </a:r>
            <a:r>
              <a:rPr altLang="zh-CN" b="1" sz="2000" i="1" lang="en-US">
                <a:latin typeface="Times New Roman" pitchFamily="18" charset="0"/>
                <a:sym typeface="Symbol" pitchFamily="18" charset="2"/>
              </a:rPr>
              <a:t>k </a:t>
            </a:r>
            <a:r>
              <a:rPr altLang="zh-CN" b="1" sz="2000" lang="en-US">
                <a:latin typeface="Times New Roman" pitchFamily="18" charset="0"/>
                <a:sym typeface="Symbol" pitchFamily="18" charset="2"/>
              </a:rPr>
              <a:t>= 2</a:t>
            </a:r>
            <a:r>
              <a:rPr altLang="zh-CN" b="1" sz="2000" i="1" lang="en-US">
                <a:latin typeface="Times New Roman" pitchFamily="18" charset="0"/>
                <a:sym typeface="Symbol" pitchFamily="18" charset="2"/>
              </a:rPr>
              <a:t>/</a:t>
            </a:r>
            <a:r>
              <a:rPr altLang="zh-CN" b="1" sz="2000" lang="en-US">
                <a:latin typeface="Times New Roman" pitchFamily="18" charset="0"/>
                <a:sym typeface="Symbol" pitchFamily="18" charset="2"/>
              </a:rPr>
              <a:t>，</a:t>
            </a:r>
            <a:r>
              <a:rPr altLang="zh-CN" b="1" sz="2000" i="1" lang="en-US">
                <a:latin typeface="Times New Roman" pitchFamily="18" charset="0"/>
                <a:sym typeface="Symbol" pitchFamily="18" charset="2"/>
              </a:rPr>
              <a:t>I</a:t>
            </a:r>
            <a:r>
              <a:rPr altLang="zh-CN" baseline="-25000" b="1" sz="2000" i="1" lang="en-US">
                <a:latin typeface="Times New Roman" pitchFamily="18" charset="0"/>
                <a:sym typeface="Symbol" pitchFamily="18" charset="2"/>
              </a:rPr>
              <a:t>m</a:t>
            </a:r>
            <a:r>
              <a:rPr altLang="en-US" b="1" sz="2000" lang="zh-CN">
                <a:latin typeface="Times New Roman" pitchFamily="18" charset="0"/>
              </a:rPr>
              <a:t>为波腹点电流，工程上常采用</a:t>
            </a:r>
          </a:p>
          <a:p>
            <a:pPr eaLnBrk="1" hangingPunct="1" latinLnBrk="1" lvl="0">
              <a:buNone/>
            </a:pPr>
            <a:r>
              <a:rPr altLang="en-US" b="1" sz="2000" lang="zh-CN">
                <a:latin typeface="Times New Roman" pitchFamily="18" charset="0"/>
              </a:rPr>
              <a:t>输入电流</a:t>
            </a:r>
            <a:r>
              <a:rPr altLang="zh-CN" b="1" sz="2000" i="1" lang="en-US">
                <a:latin typeface="Times New Roman" pitchFamily="18" charset="0"/>
                <a:sym typeface="Symbol" pitchFamily="18" charset="2"/>
              </a:rPr>
              <a:t>I</a:t>
            </a:r>
            <a:r>
              <a:rPr altLang="zh-CN" baseline="-25000" b="1" sz="2000" lang="en-US">
                <a:latin typeface="Times New Roman" pitchFamily="18" charset="0"/>
                <a:sym typeface="Symbol" pitchFamily="18" charset="2"/>
              </a:rPr>
              <a:t>0</a:t>
            </a:r>
            <a:r>
              <a:rPr altLang="en-US" b="1" sz="2000" lang="zh-CN">
                <a:latin typeface="Times New Roman" pitchFamily="18" charset="0"/>
              </a:rPr>
              <a:t>表示。波腹点电流与输入点电流的关系为：</a:t>
            </a:r>
            <a:r>
              <a:rPr altLang="zh-CN" b="1" sz="1000" lang="en-US"/>
              <a:t> </a:t>
            </a:r>
          </a:p>
        </p:txBody>
      </p:sp>
      <p:graphicFrame>
        <p:nvGraphicFramePr>
          <p:cNvPr id="4194325" name=""/>
          <p:cNvGraphicFramePr>
            <a:graphicFrameLocks/>
          </p:cNvGraphicFramePr>
          <p:nvPr/>
        </p:nvGraphicFramePr>
        <p:xfrm rot="0">
          <a:off x="3124200" y="3962400"/>
          <a:ext cx="3124200" cy="446087"/>
        </p:xfrm>
        <a:graphic>
          <a:graphicData uri="http://schemas.openxmlformats.org/presentationml/2006/ole">
            <mc:AlternateContent xmlns:mc="http://schemas.openxmlformats.org/markup-compatibility/2006">
              <mc:Choice xmlns:v="urn:schemas-microsoft-com:vml" Requires="v">
                <p:oleObj r:id="rId3" spid="" imgH="446087" imgW="3124200" showAsIcon="0" progId="Equation.3">
                  <p:embed followColorScheme="full"/>
                  <p:pic>
                    <p:nvPicPr>
                      <p:cNvPr id="2097191" name="Object 6" descr=""/>
                      <p:cNvPicPr>
                        <a:picLocks/>
                      </p:cNvPicPr>
                      <p:nvPr/>
                    </p:nvPicPr>
                    <p:blipFill>
                      <a:blip xmlns:r="http://schemas.openxmlformats.org/officeDocument/2006/relationships" r:embed="rId4"/>
                      <a:srcRect l="0" t="0" r="0" b="0"/>
                      <a:stretch>
                        <a:fillRect/>
                      </a:stretch>
                    </p:blipFill>
                    <p:spPr>
                      <a:xfrm rot="0">
                        <a:off x="3124200" y="3962400"/>
                        <a:ext cx="3124200" cy="446087"/>
                      </a:xfrm>
                      <a:prstGeom prst="rect"/>
                      <a:noFill/>
                      <a:ln>
                        <a:noFill/>
                      </a:ln>
                    </p:spPr>
                  </p:pic>
                </p:oleObj>
              </mc:Choice>
              <mc:Fallback>
                <p:oleObj r:id="rId3" spid="" imgH="446087" imgW="3124200" showAsIcon="0" progId="Equation.3">
                  <p:embed followColorScheme="full"/>
                  <p:pic>
                    <p:nvPicPr>
                      <p:cNvPr id="2097191" name="Object 6" descr=""/>
                      <p:cNvPicPr>
                        <a:picLocks/>
                      </p:cNvPicPr>
                      <p:nvPr/>
                    </p:nvPicPr>
                    <p:blipFill>
                      <a:blip xmlns:r="http://schemas.openxmlformats.org/officeDocument/2006/relationships" r:embed="rId4"/>
                      <a:srcRect l="0" t="0" r="0" b="0"/>
                      <a:stretch>
                        <a:fillRect/>
                      </a:stretch>
                    </p:blipFill>
                    <p:spPr>
                      <a:xfrm rot="0">
                        <a:off x="3124200" y="3962400"/>
                        <a:ext cx="3124200" cy="446087"/>
                      </a:xfrm>
                      <a:prstGeom prst="rect"/>
                      <a:noFill/>
                      <a:ln>
                        <a:noFill/>
                      </a:ln>
                    </p:spPr>
                  </p:pic>
                </p:oleObj>
              </mc:Fallback>
            </mc:AlternateContent>
          </a:graphicData>
        </a:graphic>
      </p:graphicFrame>
      <p:sp>
        <p:nvSpPr>
          <p:cNvPr id="1048697" name="Rectangle 7"/>
          <p:cNvSpPr/>
          <p:nvPr/>
        </p:nvSpPr>
        <p:spPr>
          <a:xfrm rot="0">
            <a:off x="914400" y="4572000"/>
            <a:ext cx="8001000" cy="13112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sz="2000" lang="zh-CN">
                <a:solidFill>
                  <a:schemeClr val="lt2"/>
                </a:solidFill>
                <a:latin typeface="Times New Roman" pitchFamily="18" charset="0"/>
              </a:rPr>
              <a:t>      </a:t>
            </a:r>
            <a:r>
              <a:rPr altLang="en-US" b="1" sz="2000" lang="zh-CN">
                <a:solidFill>
                  <a:schemeClr val="lt2"/>
                </a:solidFill>
                <a:latin typeface="Times New Roman" pitchFamily="18" charset="0"/>
              </a:rPr>
              <a:t>架设在地面上的线天线的两个主平面一般用水平平面和铅垂平面来表示：当仰角</a:t>
            </a:r>
            <a:r>
              <a:rPr altLang="en-US" b="1" sz="2000" lang="zh-CN">
                <a:solidFill>
                  <a:schemeClr val="lt2"/>
                </a:solidFill>
                <a:latin typeface="Times New Roman" pitchFamily="18" charset="0"/>
                <a:sym typeface="Symbol" pitchFamily="18" charset="2"/>
              </a:rPr>
              <a:t></a:t>
            </a:r>
            <a:r>
              <a:rPr altLang="en-US" b="1" sz="2000" lang="zh-CN">
                <a:solidFill>
                  <a:schemeClr val="lt2"/>
                </a:solidFill>
                <a:latin typeface="Times New Roman" pitchFamily="18" charset="0"/>
              </a:rPr>
              <a:t>及距离</a:t>
            </a:r>
            <a:r>
              <a:rPr altLang="zh-CN" b="1" sz="2000" i="1" lang="en-US">
                <a:solidFill>
                  <a:schemeClr val="lt2"/>
                </a:solidFill>
                <a:latin typeface="Times New Roman" pitchFamily="18" charset="0"/>
              </a:rPr>
              <a:t>r</a:t>
            </a:r>
            <a:r>
              <a:rPr altLang="en-US" b="1" sz="2000" lang="zh-CN">
                <a:solidFill>
                  <a:schemeClr val="lt2"/>
                </a:solidFill>
                <a:latin typeface="Times New Roman" pitchFamily="18" charset="0"/>
              </a:rPr>
              <a:t>为常数时电场强度随方位角</a:t>
            </a:r>
            <a:r>
              <a:rPr altLang="en-US" b="1" sz="2000" i="1" lang="zh-CN">
                <a:solidFill>
                  <a:schemeClr val="lt2"/>
                </a:solidFill>
                <a:latin typeface="Times New Roman" pitchFamily="18" charset="0"/>
                <a:sym typeface="Symbol" pitchFamily="18" charset="2"/>
              </a:rPr>
              <a:t></a:t>
            </a:r>
            <a:r>
              <a:rPr altLang="en-US" b="1" sz="2000" lang="zh-CN">
                <a:solidFill>
                  <a:schemeClr val="lt2"/>
                </a:solidFill>
                <a:latin typeface="Times New Roman" pitchFamily="18" charset="0"/>
              </a:rPr>
              <a:t>的变化曲线即为水平面方向图；当方位角</a:t>
            </a:r>
            <a:r>
              <a:rPr altLang="en-US" b="1" sz="2000" i="1" lang="zh-CN">
                <a:solidFill>
                  <a:schemeClr val="lt2"/>
                </a:solidFill>
                <a:latin typeface="Times New Roman" pitchFamily="18" charset="0"/>
                <a:sym typeface="Symbol" pitchFamily="18" charset="2"/>
              </a:rPr>
              <a:t></a:t>
            </a:r>
            <a:r>
              <a:rPr altLang="en-US" b="1" sz="2000" lang="zh-CN">
                <a:solidFill>
                  <a:schemeClr val="lt2"/>
                </a:solidFill>
                <a:latin typeface="Times New Roman" pitchFamily="18" charset="0"/>
              </a:rPr>
              <a:t>及距离</a:t>
            </a:r>
            <a:r>
              <a:rPr altLang="zh-CN" b="1" sz="2000" i="1" lang="en-US">
                <a:solidFill>
                  <a:schemeClr val="lt2"/>
                </a:solidFill>
                <a:latin typeface="Times New Roman" pitchFamily="18" charset="0"/>
              </a:rPr>
              <a:t>r</a:t>
            </a:r>
            <a:r>
              <a:rPr altLang="en-US" b="1" sz="2000" lang="zh-CN">
                <a:solidFill>
                  <a:schemeClr val="lt2"/>
                </a:solidFill>
                <a:latin typeface="Times New Roman" pitchFamily="18" charset="0"/>
              </a:rPr>
              <a:t>为常数时电场强度随仰角</a:t>
            </a:r>
            <a:r>
              <a:rPr altLang="en-US" b="1" sz="2000" lang="zh-CN">
                <a:solidFill>
                  <a:schemeClr val="lt2"/>
                </a:solidFill>
                <a:latin typeface="Times New Roman" pitchFamily="18" charset="0"/>
                <a:sym typeface="Symbol" pitchFamily="18" charset="2"/>
              </a:rPr>
              <a:t></a:t>
            </a:r>
            <a:r>
              <a:rPr altLang="en-US" b="1" sz="2000" lang="zh-CN">
                <a:solidFill>
                  <a:schemeClr val="lt2"/>
                </a:solidFill>
                <a:latin typeface="Times New Roman" pitchFamily="18" charset="0"/>
              </a:rPr>
              <a:t>的变化曲线即为铅垂面方向图。</a:t>
            </a:r>
          </a:p>
        </p:txBody>
      </p:sp>
      <p:grpSp>
        <p:nvGrpSpPr>
          <p:cNvPr id="107" name=""/>
          <p:cNvGrpSpPr/>
          <p:nvPr/>
        </p:nvGrpSpPr>
        <p:grpSpPr>
          <a:xfrm rot="0">
            <a:off x="7010400" y="2590800"/>
            <a:ext cx="1866900" cy="1752600"/>
            <a:chOff x="4488" y="1632"/>
            <a:chExt cx="1104" cy="1009"/>
          </a:xfrm>
        </p:grpSpPr>
        <p:graphicFrame>
          <p:nvGraphicFramePr>
            <p:cNvPr id="4194326" name=""/>
            <p:cNvGraphicFramePr>
              <a:graphicFrameLocks/>
            </p:cNvGraphicFramePr>
            <p:nvPr/>
          </p:nvGraphicFramePr>
          <p:xfrm rot="0">
            <a:off x="4488" y="1632"/>
            <a:ext cx="1104" cy="1009"/>
          </p:xfrm>
          <a:graphic>
            <a:graphicData uri="http://schemas.openxmlformats.org/presentationml/2006/ole">
              <mc:AlternateContent xmlns:mc="http://schemas.openxmlformats.org/markup-compatibility/2006">
                <mc:Choice xmlns:v="urn:schemas-microsoft-com:vml" Requires="v">
                  <p:oleObj r:id="rId5" spid="" imgH="1009" imgW="1104" showAsIcon="0" progId="PBrush">
                    <p:embed followColorScheme="full"/>
                    <p:pic>
                      <p:nvPicPr>
                        <p:cNvPr id="2097192" name="Object 9" descr=""/>
                        <p:cNvPicPr>
                          <a:picLocks/>
                        </p:cNvPicPr>
                        <p:nvPr/>
                      </p:nvPicPr>
                      <p:blipFill>
                        <a:blip xmlns:r="http://schemas.openxmlformats.org/officeDocument/2006/relationships" r:embed="rId6"/>
                        <a:srcRect l="0" t="0" r="0" b="0"/>
                        <a:stretch>
                          <a:fillRect/>
                        </a:stretch>
                      </p:blipFill>
                      <p:spPr>
                        <a:xfrm rot="0">
                          <a:off x="4488" y="1632"/>
                          <a:ext cx="1104" cy="1009"/>
                        </a:xfrm>
                        <a:prstGeom prst="rect"/>
                        <a:noFill/>
                        <a:ln>
                          <a:noFill/>
                        </a:ln>
                      </p:spPr>
                    </p:pic>
                  </p:oleObj>
                </mc:Choice>
                <mc:Fallback>
                  <p:oleObj r:id="rId5" spid="" imgH="1009" imgW="1104" showAsIcon="0" progId="PBrush">
                    <p:embed followColorScheme="full"/>
                    <p:pic>
                      <p:nvPicPr>
                        <p:cNvPr id="2097192" name="Object 9" descr=""/>
                        <p:cNvPicPr>
                          <a:picLocks/>
                        </p:cNvPicPr>
                        <p:nvPr/>
                      </p:nvPicPr>
                      <p:blipFill>
                        <a:blip xmlns:r="http://schemas.openxmlformats.org/officeDocument/2006/relationships" r:embed="rId6"/>
                        <a:srcRect l="0" t="0" r="0" b="0"/>
                        <a:stretch>
                          <a:fillRect/>
                        </a:stretch>
                      </p:blipFill>
                      <p:spPr>
                        <a:xfrm rot="0">
                          <a:off x="4488" y="1632"/>
                          <a:ext cx="1104" cy="1009"/>
                        </a:xfrm>
                        <a:prstGeom prst="rect"/>
                        <a:noFill/>
                        <a:ln>
                          <a:noFill/>
                        </a:ln>
                      </p:spPr>
                    </p:pic>
                  </p:oleObj>
                </mc:Fallback>
              </mc:AlternateContent>
            </a:graphicData>
          </a:graphic>
        </p:graphicFrame>
        <p:sp>
          <p:nvSpPr>
            <p:cNvPr id="1048698" name="Rectangle 10"/>
            <p:cNvSpPr/>
            <p:nvPr/>
          </p:nvSpPr>
          <p:spPr>
            <a:xfrm rot="0">
              <a:off x="4800" y="2312"/>
              <a:ext cx="199"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i="1" lang="zh-CN">
                  <a:solidFill>
                    <a:schemeClr val="hlink"/>
                  </a:solidFill>
                  <a:latin typeface="Times New Roman" pitchFamily="18" charset="0"/>
                  <a:sym typeface="Symbol" pitchFamily="18" charset="2"/>
                </a:rPr>
                <a:t></a:t>
              </a:r>
            </a:p>
          </p:txBody>
        </p:sp>
        <p:sp>
          <p:nvSpPr>
            <p:cNvPr id="1048699" name="Rectangle 11"/>
            <p:cNvSpPr/>
            <p:nvPr/>
          </p:nvSpPr>
          <p:spPr>
            <a:xfrm rot="0">
              <a:off x="5048" y="2200"/>
              <a:ext cx="201"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solidFill>
                    <a:schemeClr val="hlink"/>
                  </a:solidFill>
                  <a:latin typeface="Times New Roman" pitchFamily="18" charset="0"/>
                  <a:sym typeface="Symbol" pitchFamily="18" charset="2"/>
                </a:rPr>
                <a:t></a:t>
              </a:r>
            </a:p>
          </p:txBody>
        </p:sp>
        <p:sp>
          <p:nvSpPr>
            <p:cNvPr id="1048700" name="Rectangle 12"/>
            <p:cNvSpPr/>
            <p:nvPr/>
          </p:nvSpPr>
          <p:spPr>
            <a:xfrm rot="0">
              <a:off x="5136" y="1704"/>
              <a:ext cx="167" cy="229"/>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2000" i="1" lang="en-US">
                  <a:solidFill>
                    <a:schemeClr val="lt2"/>
                  </a:solidFill>
                  <a:latin typeface="Times New Roman" pitchFamily="18" charset="0"/>
                </a:rPr>
                <a:t>r</a:t>
              </a:r>
            </a:p>
          </p:txBody>
        </p:sp>
        <p:sp>
          <p:nvSpPr>
            <p:cNvPr id="1048701" name="Rectangle 13"/>
            <p:cNvSpPr/>
            <p:nvPr/>
          </p:nvSpPr>
          <p:spPr>
            <a:xfrm rot="0">
              <a:off x="4888" y="1848"/>
              <a:ext cx="187"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i="1" lang="zh-CN">
                  <a:solidFill>
                    <a:schemeClr val="hlink"/>
                  </a:solidFill>
                  <a:latin typeface="Times New Roman" pitchFamily="18" charset="0"/>
                  <a:sym typeface="Symbol" pitchFamily="18" charset="2"/>
                </a:rPr>
                <a:t></a:t>
              </a:r>
            </a:p>
          </p:txBody>
        </p:sp>
      </p:gr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2">
                                  <p:stCondLst>
                                    <p:cond delay="0"/>
                                  </p:stCondLst>
                                  <p:childTnLst>
                                    <p:set>
                                      <p:cBhvr>
                                        <p:cTn dur="1" fill="hold" id="6">
                                          <p:stCondLst>
                                            <p:cond delay="0"/>
                                          </p:stCondLst>
                                        </p:cTn>
                                        <p:tgtEl>
                                          <p:spTgt spid="1048695"/>
                                        </p:tgtEl>
                                        <p:attrNameLst>
                                          <p:attrName>style.visibility</p:attrName>
                                        </p:attrNameLst>
                                      </p:cBhvr>
                                      <p:to>
                                        <p:strVal val="visible"/>
                                      </p:to>
                                    </p:set>
                                    <p:anim calcmode="lin" valueType="num">
                                      <p:cBhvr additive="base">
                                        <p:cTn dur="500" fill="hold" id="7"/>
                                        <p:tgtEl>
                                          <p:spTgt spid="1048695"/>
                                        </p:tgtEl>
                                        <p:attrNameLst>
                                          <p:attrName>ppt_x</p:attrName>
                                        </p:attrNameLst>
                                      </p:cBhvr>
                                      <p:tavLst>
                                        <p:tav tm="0">
                                          <p:val>
                                            <p:strVal val="0-#ppt_w/2"/>
                                          </p:val>
                                        </p:tav>
                                        <p:tav tm="100000">
                                          <p:val>
                                            <p:strVal val="#ppt_x"/>
                                          </p:val>
                                        </p:tav>
                                      </p:tavLst>
                                    </p:anim>
                                    <p:anim calcmode="lin" valueType="num">
                                      <p:cBhvr additive="base">
                                        <p:cTn dur="500" fill="hold" id="8"/>
                                        <p:tgtEl>
                                          <p:spTgt spid="104869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6">
                                  <p:stCondLst>
                                    <p:cond delay="0"/>
                                  </p:stCondLst>
                                  <p:childTnLst>
                                    <p:set>
                                      <p:cBhvr>
                                        <p:cTn dur="1" fill="hold" id="12">
                                          <p:stCondLst>
                                            <p:cond delay="0"/>
                                          </p:stCondLst>
                                        </p:cTn>
                                        <p:tgtEl>
                                          <p:spTgt spid="1048694"/>
                                        </p:tgtEl>
                                        <p:attrNameLst>
                                          <p:attrName>style.visibility</p:attrName>
                                        </p:attrNameLst>
                                      </p:cBhvr>
                                      <p:to>
                                        <p:strVal val="visible"/>
                                      </p:to>
                                    </p:set>
                                    <p:anim calcmode="lin" valueType="num">
                                      <p:cBhvr additive="base">
                                        <p:cTn dur="500" fill="hold" id="13"/>
                                        <p:tgtEl>
                                          <p:spTgt spid="1048694"/>
                                        </p:tgtEl>
                                        <p:attrNameLst>
                                          <p:attrName>ppt_x</p:attrName>
                                        </p:attrNameLst>
                                      </p:cBhvr>
                                      <p:tavLst>
                                        <p:tav tm="0">
                                          <p:val>
                                            <p:strVal val="1+#ppt_w/2"/>
                                          </p:val>
                                        </p:tav>
                                        <p:tav tm="100000">
                                          <p:val>
                                            <p:strVal val="#ppt_x"/>
                                          </p:val>
                                        </p:tav>
                                      </p:tavLst>
                                    </p:anim>
                                    <p:anim calcmode="lin" valueType="num">
                                      <p:cBhvr additive="base">
                                        <p:cTn dur="500" fill="hold" id="14"/>
                                        <p:tgtEl>
                                          <p:spTgt spid="1048694"/>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3" presetSubtype="5">
                                  <p:stCondLst>
                                    <p:cond delay="0"/>
                                  </p:stCondLst>
                                  <p:childTnLst>
                                    <p:set>
                                      <p:cBhvr>
                                        <p:cTn dur="1" fill="hold" id="18">
                                          <p:stCondLst>
                                            <p:cond delay="0"/>
                                          </p:stCondLst>
                                        </p:cTn>
                                        <p:tgtEl>
                                          <p:spTgt spid="4194324"/>
                                        </p:tgtEl>
                                        <p:attrNameLst>
                                          <p:attrName>style.visibility</p:attrName>
                                        </p:attrNameLst>
                                      </p:cBhvr>
                                      <p:to>
                                        <p:strVal val="visible"/>
                                      </p:to>
                                    </p:set>
                                    <p:animEffect transition="in" filter="blinds(vertical)">
                                      <p:cBhvr>
                                        <p:cTn dur="500" id="19"/>
                                        <p:tgtEl>
                                          <p:spTgt spid="4194324"/>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9">
                                  <p:stCondLst>
                                    <p:cond delay="0"/>
                                  </p:stCondLst>
                                  <p:childTnLst>
                                    <p:set>
                                      <p:cBhvr>
                                        <p:cTn dur="1" fill="hold" id="23">
                                          <p:stCondLst>
                                            <p:cond delay="0"/>
                                          </p:stCondLst>
                                        </p:cTn>
                                        <p:tgtEl>
                                          <p:spTgt spid="1048696"/>
                                        </p:tgtEl>
                                        <p:attrNameLst>
                                          <p:attrName>style.visibility</p:attrName>
                                        </p:attrNameLst>
                                      </p:cBhvr>
                                      <p:to>
                                        <p:strVal val="visible"/>
                                      </p:to>
                                    </p:set>
                                    <p:anim calcmode="lin" valueType="num">
                                      <p:cBhvr additive="base">
                                        <p:cTn dur="500" fill="hold" id="24"/>
                                        <p:tgtEl>
                                          <p:spTgt spid="1048696"/>
                                        </p:tgtEl>
                                        <p:attrNameLst>
                                          <p:attrName>ppt_x</p:attrName>
                                        </p:attrNameLst>
                                      </p:cBhvr>
                                      <p:tavLst>
                                        <p:tav tm="0">
                                          <p:val>
                                            <p:strVal val="0-#ppt_w/2"/>
                                          </p:val>
                                        </p:tav>
                                        <p:tav tm="100000">
                                          <p:val>
                                            <p:strVal val="#ppt_x"/>
                                          </p:val>
                                        </p:tav>
                                      </p:tavLst>
                                    </p:anim>
                                    <p:anim calcmode="lin" valueType="num">
                                      <p:cBhvr additive="base">
                                        <p:cTn dur="500" fill="hold" id="25"/>
                                        <p:tgtEl>
                                          <p:spTgt spid="1048696"/>
                                        </p:tgtEl>
                                        <p:attrNameLst>
                                          <p:attrName>ppt_y</p:attrName>
                                        </p:attrNameLst>
                                      </p:cBhvr>
                                      <p:tavLst>
                                        <p:tav tm="0">
                                          <p:val>
                                            <p:strVal val="0-#ppt_h/2"/>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6" presetSubtype="21">
                                  <p:stCondLst>
                                    <p:cond delay="0"/>
                                  </p:stCondLst>
                                  <p:childTnLst>
                                    <p:set>
                                      <p:cBhvr>
                                        <p:cTn dur="1" fill="hold" id="29">
                                          <p:stCondLst>
                                            <p:cond delay="0"/>
                                          </p:stCondLst>
                                        </p:cTn>
                                        <p:tgtEl>
                                          <p:spTgt spid="4194325"/>
                                        </p:tgtEl>
                                        <p:attrNameLst>
                                          <p:attrName>style.visibility</p:attrName>
                                        </p:attrNameLst>
                                      </p:cBhvr>
                                      <p:to>
                                        <p:strVal val="visible"/>
                                      </p:to>
                                    </p:set>
                                    <p:animEffect transition="in" filter="barn(inVertical)">
                                      <p:cBhvr>
                                        <p:cTn dur="500" id="30"/>
                                        <p:tgtEl>
                                          <p:spTgt spid="4194325"/>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3" presetSubtype="272">
                                  <p:stCondLst>
                                    <p:cond delay="0"/>
                                  </p:stCondLst>
                                  <p:childTnLst>
                                    <p:set>
                                      <p:cBhvr>
                                        <p:cTn dur="1" fill="hold" id="34">
                                          <p:stCondLst>
                                            <p:cond delay="0"/>
                                          </p:stCondLst>
                                        </p:cTn>
                                        <p:tgtEl>
                                          <p:spTgt spid="1048697"/>
                                        </p:tgtEl>
                                        <p:attrNameLst>
                                          <p:attrName>style.visibility</p:attrName>
                                        </p:attrNameLst>
                                      </p:cBhvr>
                                      <p:to>
                                        <p:strVal val="visible"/>
                                      </p:to>
                                    </p:set>
                                    <p:anim calcmode="lin" valueType="num">
                                      <p:cBhvr>
                                        <p:cTn dur="500" fill="hold" id="35"/>
                                        <p:tgtEl>
                                          <p:spTgt spid="1048697"/>
                                        </p:tgtEl>
                                        <p:attrNameLst>
                                          <p:attrName>ppt_w</p:attrName>
                                        </p:attrNameLst>
                                      </p:cBhvr>
                                      <p:tavLst>
                                        <p:tav tm="0">
                                          <p:val>
                                            <p:strVal val="2/3*#ppt_w"/>
                                          </p:val>
                                        </p:tav>
                                        <p:tav tm="100000">
                                          <p:val>
                                            <p:strVal val="#ppt_w"/>
                                          </p:val>
                                        </p:tav>
                                      </p:tavLst>
                                    </p:anim>
                                    <p:anim calcmode="lin" valueType="num">
                                      <p:cBhvr>
                                        <p:cTn dur="500" fill="hold" id="36"/>
                                        <p:tgtEl>
                                          <p:spTgt spid="1048697"/>
                                        </p:tgtEl>
                                        <p:attrNameLst>
                                          <p:attrName>ppt_h</p:attrName>
                                        </p:attrNameLst>
                                      </p:cBhvr>
                                      <p:tavLst>
                                        <p:tav tm="0">
                                          <p:val>
                                            <p:strVal val="2/3*#ppt_h"/>
                                          </p:val>
                                        </p:tav>
                                        <p:tav tm="100000">
                                          <p:val>
                                            <p:strVal val="#ppt_h"/>
                                          </p:val>
                                        </p:tav>
                                      </p:tavLst>
                                    </p:anim>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107"/>
                                        </p:tgtEl>
                                        <p:attrNameLst>
                                          <p:attrName>style.visibility</p:attrName>
                                        </p:attrNameLst>
                                      </p:cBhvr>
                                      <p:to>
                                        <p:strVal val="visible"/>
                                      </p:to>
                                    </p:set>
                                    <p:animEffect transition="in" filter="wipe(down)">
                                      <p:cBhvr>
                                        <p:cTn dur="500" id="41"/>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4" grpId="0" uiExpand="0" build="whole"/>
      <p:bldP spid="1048695" grpId="0" uiExpand="0" build="whole"/>
      <p:bldP spid="1048696" grpId="0" uiExpand="0" build="whole"/>
      <p:bldP spid="1048697" grpId="0" uiExpand="0" build="whole"/>
    </p:bldLst>
  </p:timing>
</p:sld>
</file>

<file path=ppt/slides/slide21.xml><?xml version="1.0" encoding="utf-8"?>
<p:sld xmlns:a="http://schemas.openxmlformats.org/drawingml/2006/main" xmlns:r="http://schemas.openxmlformats.org/officeDocument/2006/relationships" xmlns:p="http://schemas.openxmlformats.org/presentationml/2006/main" show="1" showMasterSp="1">
  <p:cSld>
    <p:spTree>
      <p:nvGrpSpPr>
        <p:cNvPr id="108" name=""/>
        <p:cNvGrpSpPr/>
        <p:nvPr/>
      </p:nvGrpSpPr>
      <p:grpSpPr>
        <a:xfrm rot="0">
          <a:off x="0" y="0"/>
          <a:ext cx="0" cy="0"/>
          <a:chOff x="0" y="0"/>
          <a:chExt cx="0" cy="0"/>
        </a:xfrm>
      </p:grpSpPr>
      <p:sp>
        <p:nvSpPr>
          <p:cNvPr id="1048702" name="Rectangle 2"/>
          <p:cNvSpPr/>
          <p:nvPr/>
        </p:nvSpPr>
        <p:spPr>
          <a:xfrm rot="0">
            <a:off x="838200" y="777875"/>
            <a:ext cx="8305800"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indent="-88900" latinLnBrk="1" lvl="0">
              <a:buNone/>
            </a:pPr>
            <a:r>
              <a:rPr altLang="en-US" b="1" lang="zh-CN">
                <a:latin typeface="Times New Roman" pitchFamily="18" charset="0"/>
              </a:rPr>
              <a:t>由于</a:t>
            </a:r>
            <a:r>
              <a:rPr altLang="en-US" b="1" i="1" lang="zh-CN">
                <a:solidFill>
                  <a:srgbClr val="ED6613"/>
                </a:solidFill>
                <a:latin typeface="Times New Roman" pitchFamily="18" charset="0"/>
                <a:sym typeface="Symbol" pitchFamily="18" charset="2"/>
              </a:rPr>
              <a:t></a:t>
            </a:r>
            <a:r>
              <a:rPr altLang="en-US" b="1" lang="zh-CN">
                <a:solidFill>
                  <a:srgbClr val="ED6613"/>
                </a:solidFill>
                <a:latin typeface="Times New Roman" pitchFamily="18" charset="0"/>
                <a:sym typeface="Symbol" pitchFamily="18" charset="2"/>
              </a:rPr>
              <a:t>=90</a:t>
            </a:r>
            <a:r>
              <a:rPr altLang="en-US" b="1" lang="zh-CN">
                <a:solidFill>
                  <a:srgbClr val="ED6613"/>
                </a:solidFill>
                <a:latin typeface="Times New Roman" pitchFamily="18" charset="0"/>
                <a:ea typeface="Times New Roman" pitchFamily="18" charset="0"/>
                <a:sym typeface="Symbol" pitchFamily="18" charset="2"/>
              </a:rPr>
              <a:t>–</a:t>
            </a:r>
            <a:r>
              <a:rPr altLang="en-US" b="1" lang="zh-CN">
                <a:solidFill>
                  <a:srgbClr val="ED6613"/>
                </a:solidFill>
                <a:latin typeface="Times New Roman" pitchFamily="18" charset="0"/>
                <a:sym typeface="Symbol" pitchFamily="18" charset="2"/>
              </a:rPr>
              <a:t></a:t>
            </a:r>
            <a:r>
              <a:rPr altLang="en-US" b="1" lang="zh-CN">
                <a:latin typeface="Times New Roman" pitchFamily="18" charset="0"/>
                <a:sym typeface="Symbol" pitchFamily="18" charset="2"/>
              </a:rPr>
              <a:t>，因此</a:t>
            </a:r>
            <a:r>
              <a:rPr altLang="en-US" b="1" lang="zh-CN">
                <a:latin typeface="Times New Roman" pitchFamily="18" charset="0"/>
              </a:rPr>
              <a:t>架设在理想导电平面上的单极天线的方向函数为：</a:t>
            </a:r>
          </a:p>
        </p:txBody>
      </p:sp>
      <p:graphicFrame>
        <p:nvGraphicFramePr>
          <p:cNvPr id="4194327" name=""/>
          <p:cNvGraphicFramePr>
            <a:graphicFrameLocks/>
          </p:cNvGraphicFramePr>
          <p:nvPr/>
        </p:nvGraphicFramePr>
        <p:xfrm rot="0">
          <a:off x="2667000" y="1676400"/>
          <a:ext cx="3352800" cy="715962"/>
        </p:xfrm>
        <a:graphic>
          <a:graphicData uri="http://schemas.openxmlformats.org/presentationml/2006/ole">
            <mc:AlternateContent xmlns:mc="http://schemas.openxmlformats.org/markup-compatibility/2006">
              <mc:Choice xmlns:v="urn:schemas-microsoft-com:vml" Requires="v">
                <p:oleObj r:id="rId1" spid="" imgH="715962" imgW="3352800" showAsIcon="0" progId="Equation.3">
                  <p:embed followColorScheme="full"/>
                  <p:pic>
                    <p:nvPicPr>
                      <p:cNvPr id="2097193" name="Object 3" descr=""/>
                      <p:cNvPicPr>
                        <a:picLocks/>
                      </p:cNvPicPr>
                      <p:nvPr/>
                    </p:nvPicPr>
                    <p:blipFill>
                      <a:blip xmlns:r="http://schemas.openxmlformats.org/officeDocument/2006/relationships" r:embed="rId2"/>
                      <a:srcRect l="0" t="0" r="0" b="0"/>
                      <a:stretch>
                        <a:fillRect/>
                      </a:stretch>
                    </p:blipFill>
                    <p:spPr>
                      <a:xfrm rot="0">
                        <a:off x="2667000" y="1676400"/>
                        <a:ext cx="3352800" cy="715962"/>
                      </a:xfrm>
                      <a:prstGeom prst="rect"/>
                      <a:noFill/>
                      <a:ln>
                        <a:noFill/>
                      </a:ln>
                    </p:spPr>
                  </p:pic>
                </p:oleObj>
              </mc:Choice>
              <mc:Fallback>
                <p:oleObj r:id="rId1" spid="" imgH="715962" imgW="3352800" showAsIcon="0" progId="Equation.3">
                  <p:embed followColorScheme="full"/>
                  <p:pic>
                    <p:nvPicPr>
                      <p:cNvPr id="2097193" name="Object 3" descr=""/>
                      <p:cNvPicPr>
                        <a:picLocks/>
                      </p:cNvPicPr>
                      <p:nvPr/>
                    </p:nvPicPr>
                    <p:blipFill>
                      <a:blip xmlns:r="http://schemas.openxmlformats.org/officeDocument/2006/relationships" r:embed="rId2"/>
                      <a:srcRect l="0" t="0" r="0" b="0"/>
                      <a:stretch>
                        <a:fillRect/>
                      </a:stretch>
                    </p:blipFill>
                    <p:spPr>
                      <a:xfrm rot="0">
                        <a:off x="2667000" y="1676400"/>
                        <a:ext cx="3352800" cy="715962"/>
                      </a:xfrm>
                      <a:prstGeom prst="rect"/>
                      <a:noFill/>
                      <a:ln>
                        <a:noFill/>
                      </a:ln>
                    </p:spPr>
                  </p:pic>
                </p:oleObj>
              </mc:Fallback>
            </mc:AlternateContent>
          </a:graphicData>
        </a:graphic>
      </p:graphicFrame>
      <p:sp>
        <p:nvSpPr>
          <p:cNvPr id="1048703" name="Rectangle 4"/>
          <p:cNvSpPr/>
          <p:nvPr/>
        </p:nvSpPr>
        <p:spPr>
          <a:xfrm rot="0">
            <a:off x="762000" y="2530475"/>
            <a:ext cx="6553200"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lang="zh-CN">
                <a:latin typeface="Times New Roman" pitchFamily="18" charset="0"/>
              </a:rPr>
              <a:t>可见，单极天线水平面方向图仍然为圆。</a:t>
            </a:r>
          </a:p>
          <a:p>
            <a:pPr algn="just" eaLnBrk="1" hangingPunct="1" latinLnBrk="1" lvl="0">
              <a:buNone/>
            </a:pPr>
            <a:r>
              <a:rPr altLang="en-US" b="1" lang="zh-CN">
                <a:latin typeface="Times New Roman" pitchFamily="18" charset="0"/>
              </a:rPr>
              <a:t>下面画出了四种不同</a:t>
            </a:r>
            <a:r>
              <a:rPr altLang="zh-CN" b="1" i="1" lang="en-US">
                <a:latin typeface="Times New Roman" pitchFamily="18" charset="0"/>
              </a:rPr>
              <a:t>h/</a:t>
            </a:r>
            <a:r>
              <a:rPr altLang="zh-CN" b="1" i="1" lang="en-US">
                <a:latin typeface="Times New Roman" pitchFamily="18" charset="0"/>
                <a:sym typeface="Symbol" pitchFamily="18" charset="2"/>
              </a:rPr>
              <a:t></a:t>
            </a:r>
            <a:r>
              <a:rPr altLang="en-US" b="1" lang="zh-CN">
                <a:latin typeface="Times New Roman" pitchFamily="18" charset="0"/>
              </a:rPr>
              <a:t>的的铅垂平面方向图。</a:t>
            </a:r>
          </a:p>
        </p:txBody>
      </p:sp>
      <p:grpSp>
        <p:nvGrpSpPr>
          <p:cNvPr id="109" name=""/>
          <p:cNvGrpSpPr/>
          <p:nvPr/>
        </p:nvGrpSpPr>
        <p:grpSpPr>
          <a:xfrm rot="0">
            <a:off x="7010400" y="1219200"/>
            <a:ext cx="1866900" cy="1752600"/>
            <a:chOff x="4488" y="1632"/>
            <a:chExt cx="1104" cy="1009"/>
          </a:xfrm>
        </p:grpSpPr>
        <p:graphicFrame>
          <p:nvGraphicFramePr>
            <p:cNvPr id="4194328" name=""/>
            <p:cNvGraphicFramePr>
              <a:graphicFrameLocks/>
            </p:cNvGraphicFramePr>
            <p:nvPr/>
          </p:nvGraphicFramePr>
          <p:xfrm rot="0">
            <a:off x="4488" y="1632"/>
            <a:ext cx="1104" cy="1009"/>
          </p:xfrm>
          <a:graphic>
            <a:graphicData uri="http://schemas.openxmlformats.org/presentationml/2006/ole">
              <mc:AlternateContent xmlns:mc="http://schemas.openxmlformats.org/markup-compatibility/2006">
                <mc:Choice xmlns:v="urn:schemas-microsoft-com:vml" Requires="v">
                  <p:oleObj r:id="rId3" spid="" imgH="1009" imgW="1104" showAsIcon="0" progId="PBrush">
                    <p:embed followColorScheme="full"/>
                    <p:pic>
                      <p:nvPicPr>
                        <p:cNvPr id="2097194" name="Object 6" descr=""/>
                        <p:cNvPicPr>
                          <a:picLocks/>
                        </p:cNvPicPr>
                        <p:nvPr/>
                      </p:nvPicPr>
                      <p:blipFill>
                        <a:blip xmlns:r="http://schemas.openxmlformats.org/officeDocument/2006/relationships" r:embed="rId4"/>
                        <a:srcRect l="0" t="0" r="0" b="0"/>
                        <a:stretch>
                          <a:fillRect/>
                        </a:stretch>
                      </p:blipFill>
                      <p:spPr>
                        <a:xfrm rot="0">
                          <a:off x="4488" y="1632"/>
                          <a:ext cx="1104" cy="1009"/>
                        </a:xfrm>
                        <a:prstGeom prst="rect"/>
                        <a:noFill/>
                        <a:ln>
                          <a:noFill/>
                        </a:ln>
                      </p:spPr>
                    </p:pic>
                  </p:oleObj>
                </mc:Choice>
                <mc:Fallback>
                  <p:oleObj r:id="rId3" spid="" imgH="1009" imgW="1104" showAsIcon="0" progId="PBrush">
                    <p:embed followColorScheme="full"/>
                    <p:pic>
                      <p:nvPicPr>
                        <p:cNvPr id="2097194" name="Object 6" descr=""/>
                        <p:cNvPicPr>
                          <a:picLocks/>
                        </p:cNvPicPr>
                        <p:nvPr/>
                      </p:nvPicPr>
                      <p:blipFill>
                        <a:blip xmlns:r="http://schemas.openxmlformats.org/officeDocument/2006/relationships" r:embed="rId4"/>
                        <a:srcRect l="0" t="0" r="0" b="0"/>
                        <a:stretch>
                          <a:fillRect/>
                        </a:stretch>
                      </p:blipFill>
                      <p:spPr>
                        <a:xfrm rot="0">
                          <a:off x="4488" y="1632"/>
                          <a:ext cx="1104" cy="1009"/>
                        </a:xfrm>
                        <a:prstGeom prst="rect"/>
                        <a:noFill/>
                        <a:ln>
                          <a:noFill/>
                        </a:ln>
                      </p:spPr>
                    </p:pic>
                  </p:oleObj>
                </mc:Fallback>
              </mc:AlternateContent>
            </a:graphicData>
          </a:graphic>
        </p:graphicFrame>
        <p:sp>
          <p:nvSpPr>
            <p:cNvPr id="1048704" name="Rectangle 7"/>
            <p:cNvSpPr/>
            <p:nvPr/>
          </p:nvSpPr>
          <p:spPr>
            <a:xfrm rot="0">
              <a:off x="4800" y="2312"/>
              <a:ext cx="199"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i="1" lang="zh-CN">
                  <a:solidFill>
                    <a:schemeClr val="hlink"/>
                  </a:solidFill>
                  <a:latin typeface="Times New Roman" pitchFamily="18" charset="0"/>
                  <a:sym typeface="Symbol" pitchFamily="18" charset="2"/>
                </a:rPr>
                <a:t></a:t>
              </a:r>
            </a:p>
          </p:txBody>
        </p:sp>
        <p:sp>
          <p:nvSpPr>
            <p:cNvPr id="1048705" name="Rectangle 8"/>
            <p:cNvSpPr/>
            <p:nvPr/>
          </p:nvSpPr>
          <p:spPr>
            <a:xfrm rot="0">
              <a:off x="5048" y="2200"/>
              <a:ext cx="201"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solidFill>
                    <a:schemeClr val="hlink"/>
                  </a:solidFill>
                  <a:latin typeface="Times New Roman" pitchFamily="18" charset="0"/>
                  <a:sym typeface="Symbol" pitchFamily="18" charset="2"/>
                </a:rPr>
                <a:t></a:t>
              </a:r>
            </a:p>
          </p:txBody>
        </p:sp>
        <p:sp>
          <p:nvSpPr>
            <p:cNvPr id="1048706" name="Rectangle 9"/>
            <p:cNvSpPr/>
            <p:nvPr/>
          </p:nvSpPr>
          <p:spPr>
            <a:xfrm rot="0">
              <a:off x="5136" y="1704"/>
              <a:ext cx="167" cy="229"/>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sz="2000" i="1" lang="en-US">
                  <a:solidFill>
                    <a:schemeClr val="lt2"/>
                  </a:solidFill>
                  <a:latin typeface="Times New Roman" pitchFamily="18" charset="0"/>
                </a:rPr>
                <a:t>r</a:t>
              </a:r>
            </a:p>
          </p:txBody>
        </p:sp>
        <p:sp>
          <p:nvSpPr>
            <p:cNvPr id="1048707" name="Rectangle 10"/>
            <p:cNvSpPr/>
            <p:nvPr/>
          </p:nvSpPr>
          <p:spPr>
            <a:xfrm rot="0">
              <a:off x="4888" y="1848"/>
              <a:ext cx="187" cy="22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i="1" lang="zh-CN">
                  <a:solidFill>
                    <a:schemeClr val="hlink"/>
                  </a:solidFill>
                  <a:latin typeface="Times New Roman" pitchFamily="18" charset="0"/>
                  <a:sym typeface="Symbol" pitchFamily="18" charset="2"/>
                </a:rPr>
                <a:t></a:t>
              </a:r>
            </a:p>
          </p:txBody>
        </p:sp>
      </p:grpSp>
      <p:grpSp>
        <p:nvGrpSpPr>
          <p:cNvPr id="110" name=""/>
          <p:cNvGrpSpPr/>
          <p:nvPr/>
        </p:nvGrpSpPr>
        <p:grpSpPr>
          <a:xfrm rot="0">
            <a:off x="914400" y="3641725"/>
            <a:ext cx="7467600" cy="2301875"/>
            <a:chOff x="768" y="2448"/>
            <a:chExt cx="4704" cy="1450"/>
          </a:xfrm>
        </p:grpSpPr>
        <p:graphicFrame>
          <p:nvGraphicFramePr>
            <p:cNvPr id="4194329" name=""/>
            <p:cNvGraphicFramePr>
              <a:graphicFrameLocks/>
            </p:cNvGraphicFramePr>
            <p:nvPr/>
          </p:nvGraphicFramePr>
          <p:xfrm rot="0">
            <a:off x="768" y="2448"/>
            <a:ext cx="4704" cy="1134"/>
          </p:xfrm>
          <a:graphic>
            <a:graphicData uri="http://schemas.openxmlformats.org/presentationml/2006/ole">
              <mc:AlternateContent xmlns:mc="http://schemas.openxmlformats.org/markup-compatibility/2006">
                <mc:Choice xmlns:v="urn:schemas-microsoft-com:vml" Requires="v">
                  <p:oleObj r:id="rId5" spid="" imgH="1134" imgW="4704" showAsIcon="0" progId="PBrush">
                    <p:embed followColorScheme="full"/>
                    <p:pic>
                      <p:nvPicPr>
                        <p:cNvPr id="2097195" name="Object 12" descr=""/>
                        <p:cNvPicPr>
                          <a:picLocks/>
                        </p:cNvPicPr>
                        <p:nvPr/>
                      </p:nvPicPr>
                      <p:blipFill>
                        <a:blip xmlns:r="http://schemas.openxmlformats.org/officeDocument/2006/relationships" r:embed="rId6"/>
                        <a:srcRect l="0" t="0" r="0" b="0"/>
                        <a:stretch>
                          <a:fillRect/>
                        </a:stretch>
                      </p:blipFill>
                      <p:spPr>
                        <a:xfrm rot="0">
                          <a:off x="768" y="2448"/>
                          <a:ext cx="4704" cy="1134"/>
                        </a:xfrm>
                        <a:prstGeom prst="rect"/>
                        <a:noFill/>
                        <a:ln>
                          <a:noFill/>
                        </a:ln>
                      </p:spPr>
                    </p:pic>
                  </p:oleObj>
                </mc:Choice>
                <mc:Fallback>
                  <p:oleObj r:id="rId5" spid="" imgH="1134" imgW="4704" showAsIcon="0" progId="PBrush">
                    <p:embed followColorScheme="full"/>
                    <p:pic>
                      <p:nvPicPr>
                        <p:cNvPr id="2097195" name="Object 12" descr=""/>
                        <p:cNvPicPr>
                          <a:picLocks/>
                        </p:cNvPicPr>
                        <p:nvPr/>
                      </p:nvPicPr>
                      <p:blipFill>
                        <a:blip xmlns:r="http://schemas.openxmlformats.org/officeDocument/2006/relationships" r:embed="rId6"/>
                        <a:srcRect l="0" t="0" r="0" b="0"/>
                        <a:stretch>
                          <a:fillRect/>
                        </a:stretch>
                      </p:blipFill>
                      <p:spPr>
                        <a:xfrm rot="0">
                          <a:off x="768" y="2448"/>
                          <a:ext cx="4704" cy="1134"/>
                        </a:xfrm>
                        <a:prstGeom prst="rect"/>
                        <a:noFill/>
                        <a:ln>
                          <a:noFill/>
                        </a:ln>
                      </p:spPr>
                    </p:pic>
                  </p:oleObj>
                </mc:Fallback>
              </mc:AlternateContent>
            </a:graphicData>
          </a:graphic>
        </p:graphicFrame>
        <p:sp>
          <p:nvSpPr>
            <p:cNvPr id="1048708" name="Rectangle 13"/>
            <p:cNvSpPr/>
            <p:nvPr/>
          </p:nvSpPr>
          <p:spPr>
            <a:xfrm rot="0">
              <a:off x="1008" y="3648"/>
              <a:ext cx="632"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b="1" sz="2000" i="1" lang="en-US">
                  <a:latin typeface="Times New Roman" pitchFamily="18" charset="0"/>
                </a:rPr>
                <a:t>h/</a:t>
              </a:r>
              <a:r>
                <a:rPr altLang="zh-CN" b="1" sz="2000" i="1" lang="en-US">
                  <a:latin typeface="Times New Roman" pitchFamily="18" charset="0"/>
                  <a:sym typeface="Symbol" pitchFamily="18" charset="2"/>
                </a:rPr>
                <a:t>=</a:t>
              </a:r>
              <a:r>
                <a:rPr altLang="en-US" b="1" sz="2000" lang="zh-CN">
                  <a:latin typeface="Times New Roman" pitchFamily="18" charset="0"/>
                  <a:sym typeface="Symbol" pitchFamily="18" charset="2"/>
                </a:rPr>
                <a:t>1/4</a:t>
              </a:r>
            </a:p>
          </p:txBody>
        </p:sp>
        <p:sp>
          <p:nvSpPr>
            <p:cNvPr id="1048709" name="Rectangle 14"/>
            <p:cNvSpPr/>
            <p:nvPr/>
          </p:nvSpPr>
          <p:spPr>
            <a:xfrm rot="0">
              <a:off x="2224" y="3640"/>
              <a:ext cx="632"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b="1" sz="2000" i="1" lang="en-US">
                  <a:latin typeface="Times New Roman" pitchFamily="18" charset="0"/>
                </a:rPr>
                <a:t>h/</a:t>
              </a:r>
              <a:r>
                <a:rPr altLang="zh-CN" b="1" sz="2000" i="1" lang="en-US">
                  <a:latin typeface="Times New Roman" pitchFamily="18" charset="0"/>
                  <a:sym typeface="Symbol" pitchFamily="18" charset="2"/>
                </a:rPr>
                <a:t>=</a:t>
              </a:r>
              <a:r>
                <a:rPr altLang="en-US" b="1" sz="2000" lang="zh-CN">
                  <a:latin typeface="Times New Roman" pitchFamily="18" charset="0"/>
                  <a:sym typeface="Symbol" pitchFamily="18" charset="2"/>
                </a:rPr>
                <a:t>1/2</a:t>
              </a:r>
            </a:p>
          </p:txBody>
        </p:sp>
        <p:sp>
          <p:nvSpPr>
            <p:cNvPr id="1048710" name="Rectangle 15"/>
            <p:cNvSpPr/>
            <p:nvPr/>
          </p:nvSpPr>
          <p:spPr>
            <a:xfrm rot="0">
              <a:off x="3408" y="3648"/>
              <a:ext cx="632"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b="1" sz="2000" i="1" lang="en-US">
                  <a:latin typeface="Times New Roman" pitchFamily="18" charset="0"/>
                </a:rPr>
                <a:t>h/</a:t>
              </a:r>
              <a:r>
                <a:rPr altLang="zh-CN" b="1" sz="2000" i="1" lang="en-US">
                  <a:latin typeface="Times New Roman" pitchFamily="18" charset="0"/>
                  <a:sym typeface="Symbol" pitchFamily="18" charset="2"/>
                </a:rPr>
                <a:t>=</a:t>
              </a:r>
              <a:r>
                <a:rPr altLang="en-US" b="1" sz="2000" lang="zh-CN">
                  <a:latin typeface="Times New Roman" pitchFamily="18" charset="0"/>
                  <a:sym typeface="Symbol" pitchFamily="18" charset="2"/>
                </a:rPr>
                <a:t>2/3</a:t>
              </a:r>
            </a:p>
          </p:txBody>
        </p:sp>
        <p:sp>
          <p:nvSpPr>
            <p:cNvPr id="1048711" name="Rectangle 16"/>
            <p:cNvSpPr/>
            <p:nvPr/>
          </p:nvSpPr>
          <p:spPr>
            <a:xfrm rot="0">
              <a:off x="4656" y="3632"/>
              <a:ext cx="632"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zh-CN" b="1" sz="2000" i="1" lang="en-US">
                  <a:latin typeface="Times New Roman" pitchFamily="18" charset="0"/>
                </a:rPr>
                <a:t>h/</a:t>
              </a:r>
              <a:r>
                <a:rPr altLang="zh-CN" b="1" sz="2000" i="1" lang="en-US">
                  <a:latin typeface="Times New Roman" pitchFamily="18" charset="0"/>
                  <a:sym typeface="Symbol" pitchFamily="18" charset="2"/>
                </a:rPr>
                <a:t>=</a:t>
              </a:r>
              <a:r>
                <a:rPr altLang="en-US" b="1" sz="2000" lang="zh-CN">
                  <a:latin typeface="Times New Roman" pitchFamily="18" charset="0"/>
                  <a:sym typeface="Symbol" pitchFamily="18" charset="2"/>
                </a:rPr>
                <a:t>3/4</a:t>
              </a:r>
            </a:p>
          </p:txBody>
        </p:sp>
      </p:gr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02"/>
                                        </p:tgtEl>
                                        <p:attrNameLst>
                                          <p:attrName>style.visibility</p:attrName>
                                        </p:attrNameLst>
                                      </p:cBhvr>
                                      <p:to>
                                        <p:strVal val="visible"/>
                                      </p:to>
                                    </p:set>
                                    <p:anim calcmode="lin" valueType="num">
                                      <p:cBhvr additive="base">
                                        <p:cTn dur="500" fill="hold" id="7"/>
                                        <p:tgtEl>
                                          <p:spTgt spid="1048702"/>
                                        </p:tgtEl>
                                        <p:attrNameLst>
                                          <p:attrName>ppt_x</p:attrName>
                                        </p:attrNameLst>
                                      </p:cBhvr>
                                      <p:tavLst>
                                        <p:tav tm="0">
                                          <p:val>
                                            <p:strVal val="1+#ppt_w/2"/>
                                          </p:val>
                                        </p:tav>
                                        <p:tav tm="100000">
                                          <p:val>
                                            <p:strVal val="#ppt_x"/>
                                          </p:val>
                                        </p:tav>
                                      </p:tavLst>
                                    </p:anim>
                                    <p:anim calcmode="lin" valueType="num">
                                      <p:cBhvr additive="base">
                                        <p:cTn dur="500" fill="hold" id="8"/>
                                        <p:tgtEl>
                                          <p:spTgt spid="1048702"/>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9">
                                  <p:stCondLst>
                                    <p:cond delay="0"/>
                                  </p:stCondLst>
                                  <p:childTnLst>
                                    <p:set>
                                      <p:cBhvr>
                                        <p:cTn dur="1" fill="hold" id="12">
                                          <p:stCondLst>
                                            <p:cond delay="0"/>
                                          </p:stCondLst>
                                        </p:cTn>
                                        <p:tgtEl>
                                          <p:spTgt spid="4194327"/>
                                        </p:tgtEl>
                                        <p:attrNameLst>
                                          <p:attrName>style.visibility</p:attrName>
                                        </p:attrNameLst>
                                      </p:cBhvr>
                                      <p:to>
                                        <p:strVal val="visible"/>
                                      </p:to>
                                    </p:set>
                                    <p:anim calcmode="lin" valueType="num">
                                      <p:cBhvr additive="base">
                                        <p:cTn dur="500" fill="hold" id="13"/>
                                        <p:tgtEl>
                                          <p:spTgt spid="4194327"/>
                                        </p:tgtEl>
                                        <p:attrNameLst>
                                          <p:attrName>ppt_x</p:attrName>
                                        </p:attrNameLst>
                                      </p:cBhvr>
                                      <p:tavLst>
                                        <p:tav tm="0">
                                          <p:val>
                                            <p:strVal val="0-#ppt_w/2"/>
                                          </p:val>
                                        </p:tav>
                                        <p:tav tm="100000">
                                          <p:val>
                                            <p:strVal val="#ppt_x"/>
                                          </p:val>
                                        </p:tav>
                                      </p:tavLst>
                                    </p:anim>
                                    <p:anim calcmode="lin" valueType="num">
                                      <p:cBhvr additive="base">
                                        <p:cTn dur="500" fill="hold" id="14"/>
                                        <p:tgtEl>
                                          <p:spTgt spid="4194327"/>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6">
                                  <p:stCondLst>
                                    <p:cond delay="0"/>
                                  </p:stCondLst>
                                  <p:childTnLst>
                                    <p:set>
                                      <p:cBhvr>
                                        <p:cTn dur="1" fill="hold" id="18">
                                          <p:stCondLst>
                                            <p:cond delay="0"/>
                                          </p:stCondLst>
                                        </p:cTn>
                                        <p:tgtEl>
                                          <p:spTgt spid="1048703"/>
                                        </p:tgtEl>
                                        <p:attrNameLst>
                                          <p:attrName>style.visibility</p:attrName>
                                        </p:attrNameLst>
                                      </p:cBhvr>
                                      <p:to>
                                        <p:strVal val="visible"/>
                                      </p:to>
                                    </p:set>
                                    <p:anim calcmode="lin" valueType="num">
                                      <p:cBhvr additive="base">
                                        <p:cTn dur="500" fill="hold" id="19"/>
                                        <p:tgtEl>
                                          <p:spTgt spid="1048703"/>
                                        </p:tgtEl>
                                        <p:attrNameLst>
                                          <p:attrName>ppt_x</p:attrName>
                                        </p:attrNameLst>
                                      </p:cBhvr>
                                      <p:tavLst>
                                        <p:tav tm="0">
                                          <p:val>
                                            <p:strVal val="1+#ppt_w/2"/>
                                          </p:val>
                                        </p:tav>
                                        <p:tav tm="100000">
                                          <p:val>
                                            <p:strVal val="#ppt_x"/>
                                          </p:val>
                                        </p:tav>
                                      </p:tavLst>
                                    </p:anim>
                                    <p:anim calcmode="lin" valueType="num">
                                      <p:cBhvr additive="base">
                                        <p:cTn dur="500" fill="hold" id="20"/>
                                        <p:tgtEl>
                                          <p:spTgt spid="1048703"/>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 presetSubtype="32">
                                  <p:stCondLst>
                                    <p:cond delay="0"/>
                                  </p:stCondLst>
                                  <p:childTnLst>
                                    <p:set>
                                      <p:cBhvr>
                                        <p:cTn dur="1" fill="hold" id="24">
                                          <p:stCondLst>
                                            <p:cond delay="0"/>
                                          </p:stCondLst>
                                        </p:cTn>
                                        <p:tgtEl>
                                          <p:spTgt spid="109"/>
                                        </p:tgtEl>
                                        <p:attrNameLst>
                                          <p:attrName>style.visibility</p:attrName>
                                        </p:attrNameLst>
                                      </p:cBhvr>
                                      <p:to>
                                        <p:strVal val="visible"/>
                                      </p:to>
                                    </p:set>
                                    <p:animEffect transition="in" filter="box(out)">
                                      <p:cBhvr>
                                        <p:cTn dur="500" id="25"/>
                                        <p:tgtEl>
                                          <p:spTgt spid="109"/>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8" presetSubtype="12">
                                  <p:stCondLst>
                                    <p:cond delay="0"/>
                                  </p:stCondLst>
                                  <p:childTnLst>
                                    <p:set>
                                      <p:cBhvr>
                                        <p:cTn dur="1" fill="hold" id="29">
                                          <p:stCondLst>
                                            <p:cond delay="0"/>
                                          </p:stCondLst>
                                        </p:cTn>
                                        <p:tgtEl>
                                          <p:spTgt spid="110"/>
                                        </p:tgtEl>
                                        <p:attrNameLst>
                                          <p:attrName>style.visibility</p:attrName>
                                        </p:attrNameLst>
                                      </p:cBhvr>
                                      <p:to>
                                        <p:strVal val="visible"/>
                                      </p:to>
                                    </p:set>
                                    <p:animEffect transition="in" filter="strips(downLeft)">
                                      <p:cBhvr>
                                        <p:cTn dur="500" id="3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2" grpId="0" uiExpand="0" build="whole"/>
      <p:bldP spid="1048703" grpId="0" uiExpand="0" build="whole"/>
    </p:bldLst>
  </p:timing>
</p:sld>
</file>

<file path=ppt/slides/slide22.xml><?xml version="1.0" encoding="utf-8"?>
<p:sld xmlns:a="http://schemas.openxmlformats.org/drawingml/2006/main" xmlns:r="http://schemas.openxmlformats.org/officeDocument/2006/relationships" xmlns:p="http://schemas.openxmlformats.org/presentationml/2006/main" show="1" showMasterSp="1">
  <p:cSld>
    <p:spTree>
      <p:nvGrpSpPr>
        <p:cNvPr id="111" name=""/>
        <p:cNvGrpSpPr/>
        <p:nvPr/>
      </p:nvGrpSpPr>
      <p:grpSpPr>
        <a:xfrm rot="0">
          <a:off x="0" y="0"/>
          <a:ext cx="0" cy="0"/>
          <a:chOff x="0" y="0"/>
          <a:chExt cx="0" cy="0"/>
        </a:xfrm>
      </p:grpSpPr>
      <p:sp>
        <p:nvSpPr>
          <p:cNvPr id="1048712" name="Rectangle 2"/>
          <p:cNvSpPr/>
          <p:nvPr/>
        </p:nvSpPr>
        <p:spPr>
          <a:xfrm rot="0">
            <a:off x="762000" y="2057400"/>
            <a:ext cx="8077200" cy="19177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sz="2000" lang="zh-CN">
                <a:latin typeface="Times New Roman" pitchFamily="18" charset="0"/>
                <a:ea typeface="楷体_GB2312" pitchFamily="0" charset="1"/>
              </a:rPr>
              <a:t>    </a:t>
            </a:r>
            <a:r>
              <a:rPr altLang="en-US" b="1" lang="zh-CN">
                <a:solidFill>
                  <a:srgbClr val="ED6613"/>
                </a:solidFill>
                <a:latin typeface="Times New Roman" pitchFamily="18" charset="0"/>
                <a:ea typeface="楷体_GB2312" pitchFamily="0" charset="1"/>
              </a:rPr>
              <a:t>实际上大地为非理想导电体</a:t>
            </a:r>
            <a:r>
              <a:rPr altLang="en-US" b="1" lang="zh-CN">
                <a:latin typeface="Times New Roman" pitchFamily="18" charset="0"/>
                <a:ea typeface="楷体_GB2312" pitchFamily="0" charset="1"/>
              </a:rPr>
              <a:t>。因此实际架设在地面上的单极天线方向图与上述方向图有些差别，主要是因为架设在地面上单极天线辐射的电磁场以地面波方式传播。因此准确计算单极天线的远区场应考虑地面的影响，也就是应按地波传播的方法计算辐射场。</a:t>
            </a:r>
          </a:p>
        </p:txBody>
      </p:sp>
      <p:sp>
        <p:nvSpPr>
          <p:cNvPr id="1048713" name="Rectangle 3"/>
          <p:cNvSpPr/>
          <p:nvPr/>
        </p:nvSpPr>
        <p:spPr>
          <a:xfrm rot="0">
            <a:off x="762000" y="762000"/>
            <a:ext cx="8153400" cy="1187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lang="zh-CN">
                <a:latin typeface="Times New Roman" pitchFamily="18" charset="0"/>
              </a:rPr>
              <a:t>    </a:t>
            </a:r>
            <a:r>
              <a:rPr altLang="en-US" b="1" lang="zh-CN">
                <a:latin typeface="Times New Roman" pitchFamily="18" charset="0"/>
              </a:rPr>
              <a:t>因此，当</a:t>
            </a:r>
            <a:r>
              <a:rPr altLang="zh-CN" b="1" i="1" lang="en-US">
                <a:latin typeface="Times New Roman" pitchFamily="18" charset="0"/>
              </a:rPr>
              <a:t>h/</a:t>
            </a:r>
            <a:r>
              <a:rPr altLang="zh-CN" b="1" i="1" lang="en-US">
                <a:latin typeface="Times New Roman" pitchFamily="18" charset="0"/>
                <a:sym typeface="Symbol" pitchFamily="18" charset="2"/>
              </a:rPr>
              <a:t></a:t>
            </a:r>
            <a:r>
              <a:rPr altLang="en-US" b="1" lang="zh-CN">
                <a:latin typeface="Times New Roman" pitchFamily="18" charset="0"/>
              </a:rPr>
              <a:t>逐渐增大时，波瓣变尖；当</a:t>
            </a:r>
            <a:r>
              <a:rPr altLang="zh-CN" b="1" i="1" lang="en-US">
                <a:solidFill>
                  <a:srgbClr val="ED6613"/>
                </a:solidFill>
                <a:latin typeface="Times New Roman" pitchFamily="18" charset="0"/>
              </a:rPr>
              <a:t>h/</a:t>
            </a:r>
            <a:r>
              <a:rPr altLang="zh-CN" b="1" i="1" lang="en-US">
                <a:solidFill>
                  <a:srgbClr val="ED6613"/>
                </a:solidFill>
                <a:latin typeface="Times New Roman" pitchFamily="18" charset="0"/>
                <a:sym typeface="Symbol" pitchFamily="18" charset="2"/>
              </a:rPr>
              <a:t></a:t>
            </a:r>
            <a:r>
              <a:rPr altLang="en-US" b="1" lang="zh-CN">
                <a:solidFill>
                  <a:srgbClr val="ED6613"/>
                </a:solidFill>
                <a:latin typeface="Times New Roman" pitchFamily="18" charset="0"/>
              </a:rPr>
              <a:t>&gt;0.5</a:t>
            </a:r>
            <a:r>
              <a:rPr altLang="en-US" b="1" lang="zh-CN">
                <a:latin typeface="Times New Roman" pitchFamily="18" charset="0"/>
              </a:rPr>
              <a:t>时，出现旁瓣；当</a:t>
            </a:r>
            <a:r>
              <a:rPr altLang="zh-CN" b="1" i="1" lang="en-US">
                <a:latin typeface="Times New Roman" pitchFamily="18" charset="0"/>
              </a:rPr>
              <a:t>h/</a:t>
            </a:r>
            <a:r>
              <a:rPr altLang="zh-CN" b="1" i="1" lang="en-US">
                <a:latin typeface="Times New Roman" pitchFamily="18" charset="0"/>
                <a:sym typeface="Symbol" pitchFamily="18" charset="2"/>
              </a:rPr>
              <a:t></a:t>
            </a:r>
            <a:r>
              <a:rPr altLang="en-US" b="1" lang="zh-CN">
                <a:latin typeface="Times New Roman" pitchFamily="18" charset="0"/>
              </a:rPr>
              <a:t>继续增大时，由于天线上反相电流的作用，沿</a:t>
            </a:r>
            <a:r>
              <a:rPr altLang="en-US" b="1" lang="zh-CN">
                <a:solidFill>
                  <a:srgbClr val="ED6613"/>
                </a:solidFill>
                <a:latin typeface="Times New Roman" pitchFamily="18" charset="0"/>
                <a:sym typeface="Symbol" pitchFamily="18" charset="2"/>
              </a:rPr>
              <a:t></a:t>
            </a:r>
            <a:r>
              <a:rPr altLang="en-US" b="1" lang="zh-CN">
                <a:solidFill>
                  <a:srgbClr val="ED6613"/>
                </a:solidFill>
                <a:latin typeface="Times New Roman" pitchFamily="18" charset="0"/>
              </a:rPr>
              <a:t>=</a:t>
            </a:r>
            <a:r>
              <a:rPr altLang="en-US" b="1" lang="zh-CN">
                <a:solidFill>
                  <a:srgbClr val="ED6613"/>
                </a:solidFill>
                <a:latin typeface="Times New Roman" pitchFamily="18" charset="0"/>
                <a:sym typeface="Symbol" pitchFamily="18" charset="2"/>
              </a:rPr>
              <a:t>0</a:t>
            </a:r>
            <a:r>
              <a:rPr altLang="en-US" b="1" lang="zh-CN">
                <a:solidFill>
                  <a:srgbClr val="ED6613"/>
                </a:solidFill>
                <a:latin typeface="Times New Roman" pitchFamily="18" charset="0"/>
                <a:ea typeface="Times New Roman" pitchFamily="18" charset="0"/>
                <a:sym typeface="Symbol" pitchFamily="18" charset="2"/>
              </a:rPr>
              <a:t>°</a:t>
            </a:r>
            <a:r>
              <a:rPr altLang="en-US" b="1" lang="zh-CN">
                <a:latin typeface="Times New Roman" pitchFamily="18" charset="0"/>
              </a:rPr>
              <a:t>方向上的辐射减弱。实际中一般取</a:t>
            </a:r>
            <a:r>
              <a:rPr altLang="zh-CN" b="1" i="1" lang="en-US">
                <a:solidFill>
                  <a:srgbClr val="ED6613"/>
                </a:solidFill>
                <a:latin typeface="Times New Roman" pitchFamily="18" charset="0"/>
              </a:rPr>
              <a:t>h/</a:t>
            </a:r>
            <a:r>
              <a:rPr altLang="zh-CN" b="1" i="1" lang="en-US">
                <a:solidFill>
                  <a:srgbClr val="ED6613"/>
                </a:solidFill>
                <a:latin typeface="Times New Roman" pitchFamily="18" charset="0"/>
                <a:sym typeface="Symbol" pitchFamily="18" charset="2"/>
              </a:rPr>
              <a:t></a:t>
            </a:r>
            <a:r>
              <a:rPr altLang="en-US" b="1" lang="zh-CN">
                <a:solidFill>
                  <a:srgbClr val="ED6613"/>
                </a:solidFill>
                <a:latin typeface="Times New Roman" pitchFamily="18" charset="0"/>
              </a:rPr>
              <a:t> =0.53</a:t>
            </a:r>
            <a:r>
              <a:rPr altLang="en-US" b="1" lang="zh-CN">
                <a:latin typeface="Times New Roman" pitchFamily="18" charset="0"/>
              </a:rPr>
              <a:t>左右。</a:t>
            </a:r>
          </a:p>
        </p:txBody>
      </p:sp>
      <p:sp>
        <p:nvSpPr>
          <p:cNvPr id="1048714" name="Rectangle 4"/>
          <p:cNvSpPr/>
          <p:nvPr/>
        </p:nvSpPr>
        <p:spPr>
          <a:xfrm rot="0">
            <a:off x="685800" y="4038600"/>
            <a:ext cx="25146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(2)</a:t>
            </a:r>
            <a:r>
              <a:rPr altLang="en-US" b="1" lang="zh-CN">
                <a:latin typeface="宋体" pitchFamily="2" charset="-122"/>
              </a:rPr>
              <a:t>有效高度</a:t>
            </a:r>
            <a:r>
              <a:rPr altLang="en-US" b="1" sz="2000" lang="zh-CN"/>
              <a:t> </a:t>
            </a:r>
          </a:p>
        </p:txBody>
      </p:sp>
      <p:sp>
        <p:nvSpPr>
          <p:cNvPr id="1048715" name="Rectangle 5"/>
          <p:cNvSpPr/>
          <p:nvPr/>
        </p:nvSpPr>
        <p:spPr>
          <a:xfrm rot="0">
            <a:off x="1219200" y="4648200"/>
            <a:ext cx="5715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lang="zh-CN">
                <a:latin typeface="Times New Roman" pitchFamily="18" charset="0"/>
              </a:rPr>
              <a:t>设天线归为输入点的电流表达式为：</a:t>
            </a:r>
          </a:p>
        </p:txBody>
      </p:sp>
      <p:graphicFrame>
        <p:nvGraphicFramePr>
          <p:cNvPr id="4194330" name=""/>
          <p:cNvGraphicFramePr>
            <a:graphicFrameLocks/>
          </p:cNvGraphicFramePr>
          <p:nvPr/>
        </p:nvGraphicFramePr>
        <p:xfrm rot="0">
          <a:off x="2633662" y="5192712"/>
          <a:ext cx="4332287" cy="684212"/>
        </p:xfrm>
        <a:graphic>
          <a:graphicData uri="http://schemas.openxmlformats.org/presentationml/2006/ole">
            <mc:AlternateContent xmlns:mc="http://schemas.openxmlformats.org/markup-compatibility/2006">
              <mc:Choice xmlns:v="urn:schemas-microsoft-com:vml" Requires="v">
                <p:oleObj r:id="rId1" spid="" imgH="684212" imgW="4332287" showAsIcon="0" progId="Equation.3">
                  <p:embed followColorScheme="full"/>
                  <p:pic>
                    <p:nvPicPr>
                      <p:cNvPr id="2097196" name="Object 6" descr=""/>
                      <p:cNvPicPr>
                        <a:picLocks/>
                      </p:cNvPicPr>
                      <p:nvPr/>
                    </p:nvPicPr>
                    <p:blipFill>
                      <a:blip xmlns:r="http://schemas.openxmlformats.org/officeDocument/2006/relationships" r:embed="rId2"/>
                      <a:srcRect l="0" t="0" r="0" b="0"/>
                      <a:stretch>
                        <a:fillRect/>
                      </a:stretch>
                    </p:blipFill>
                    <p:spPr>
                      <a:xfrm rot="0">
                        <a:off x="2633662" y="5192712"/>
                        <a:ext cx="4332287" cy="684212"/>
                      </a:xfrm>
                      <a:prstGeom prst="rect"/>
                      <a:noFill/>
                      <a:ln>
                        <a:noFill/>
                      </a:ln>
                    </p:spPr>
                  </p:pic>
                </p:oleObj>
              </mc:Choice>
              <mc:Fallback>
                <p:oleObj r:id="rId1" spid="" imgH="684212" imgW="4332287" showAsIcon="0" progId="Equation.3">
                  <p:embed followColorScheme="full"/>
                  <p:pic>
                    <p:nvPicPr>
                      <p:cNvPr id="2097196" name="Object 6" descr=""/>
                      <p:cNvPicPr>
                        <a:picLocks/>
                      </p:cNvPicPr>
                      <p:nvPr/>
                    </p:nvPicPr>
                    <p:blipFill>
                      <a:blip xmlns:r="http://schemas.openxmlformats.org/officeDocument/2006/relationships" r:embed="rId2"/>
                      <a:srcRect l="0" t="0" r="0" b="0"/>
                      <a:stretch>
                        <a:fillRect/>
                      </a:stretch>
                    </p:blipFill>
                    <p:spPr>
                      <a:xfrm rot="0">
                        <a:off x="2633662" y="5192712"/>
                        <a:ext cx="4332287" cy="684212"/>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13"/>
                                        </p:tgtEl>
                                        <p:attrNameLst>
                                          <p:attrName>style.visibility</p:attrName>
                                        </p:attrNameLst>
                                      </p:cBhvr>
                                      <p:to>
                                        <p:strVal val="visible"/>
                                      </p:to>
                                    </p:set>
                                    <p:anim calcmode="lin" valueType="num">
                                      <p:cBhvr additive="base">
                                        <p:cTn dur="500" fill="hold" id="7"/>
                                        <p:tgtEl>
                                          <p:spTgt spid="1048713"/>
                                        </p:tgtEl>
                                        <p:attrNameLst>
                                          <p:attrName>ppt_x</p:attrName>
                                        </p:attrNameLst>
                                      </p:cBhvr>
                                      <p:tavLst>
                                        <p:tav tm="0">
                                          <p:val>
                                            <p:strVal val="1+#ppt_w/2"/>
                                          </p:val>
                                        </p:tav>
                                        <p:tav tm="100000">
                                          <p:val>
                                            <p:strVal val="#ppt_x"/>
                                          </p:val>
                                        </p:tav>
                                      </p:tavLst>
                                    </p:anim>
                                    <p:anim calcmode="lin" valueType="num">
                                      <p:cBhvr additive="base">
                                        <p:cTn dur="500" fill="hold" id="8"/>
                                        <p:tgtEl>
                                          <p:spTgt spid="104871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5" presetSubtype="5">
                                  <p:stCondLst>
                                    <p:cond delay="0"/>
                                  </p:stCondLst>
                                  <p:childTnLst>
                                    <p:set>
                                      <p:cBhvr>
                                        <p:cTn dur="1" fill="hold" id="12">
                                          <p:stCondLst>
                                            <p:cond delay="0"/>
                                          </p:stCondLst>
                                        </p:cTn>
                                        <p:tgtEl>
                                          <p:spTgt spid="1048712"/>
                                        </p:tgtEl>
                                        <p:attrNameLst>
                                          <p:attrName>style.visibility</p:attrName>
                                        </p:attrNameLst>
                                      </p:cBhvr>
                                      <p:to>
                                        <p:strVal val="visible"/>
                                      </p:to>
                                    </p:set>
                                    <p:animEffect transition="in" filter="checkerboard(down)">
                                      <p:cBhvr>
                                        <p:cTn dur="500" id="13"/>
                                        <p:tgtEl>
                                          <p:spTgt spid="10487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3">
                                  <p:stCondLst>
                                    <p:cond delay="0"/>
                                  </p:stCondLst>
                                  <p:childTnLst>
                                    <p:set>
                                      <p:cBhvr>
                                        <p:cTn dur="1" fill="hold" id="17">
                                          <p:stCondLst>
                                            <p:cond delay="0"/>
                                          </p:stCondLst>
                                        </p:cTn>
                                        <p:tgtEl>
                                          <p:spTgt spid="1048714"/>
                                        </p:tgtEl>
                                        <p:attrNameLst>
                                          <p:attrName>style.visibility</p:attrName>
                                        </p:attrNameLst>
                                      </p:cBhvr>
                                      <p:to>
                                        <p:strVal val="visible"/>
                                      </p:to>
                                    </p:set>
                                    <p:anim calcmode="lin" valueType="num">
                                      <p:cBhvr additive="base">
                                        <p:cTn dur="500" fill="hold" id="18"/>
                                        <p:tgtEl>
                                          <p:spTgt spid="1048714"/>
                                        </p:tgtEl>
                                        <p:attrNameLst>
                                          <p:attrName>ppt_x</p:attrName>
                                        </p:attrNameLst>
                                      </p:cBhvr>
                                      <p:tavLst>
                                        <p:tav tm="0">
                                          <p:val>
                                            <p:strVal val="1+#ppt_w/2"/>
                                          </p:val>
                                        </p:tav>
                                        <p:tav tm="100000">
                                          <p:val>
                                            <p:strVal val="#ppt_x"/>
                                          </p:val>
                                        </p:tav>
                                      </p:tavLst>
                                    </p:anim>
                                    <p:anim calcmode="lin" valueType="num">
                                      <p:cBhvr additive="base">
                                        <p:cTn dur="500" fill="hold" id="19"/>
                                        <p:tgtEl>
                                          <p:spTgt spid="1048714"/>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6">
                                  <p:stCondLst>
                                    <p:cond delay="0"/>
                                  </p:stCondLst>
                                  <p:childTnLst>
                                    <p:set>
                                      <p:cBhvr>
                                        <p:cTn dur="1" fill="hold" id="23">
                                          <p:stCondLst>
                                            <p:cond delay="0"/>
                                          </p:stCondLst>
                                        </p:cTn>
                                        <p:tgtEl>
                                          <p:spTgt spid="1048715"/>
                                        </p:tgtEl>
                                        <p:attrNameLst>
                                          <p:attrName>style.visibility</p:attrName>
                                        </p:attrNameLst>
                                      </p:cBhvr>
                                      <p:to>
                                        <p:strVal val="visible"/>
                                      </p:to>
                                    </p:set>
                                    <p:anim calcmode="lin" valueType="num">
                                      <p:cBhvr additive="base">
                                        <p:cTn dur="500" fill="hold" id="24"/>
                                        <p:tgtEl>
                                          <p:spTgt spid="1048715"/>
                                        </p:tgtEl>
                                        <p:attrNameLst>
                                          <p:attrName>ppt_x</p:attrName>
                                        </p:attrNameLst>
                                      </p:cBhvr>
                                      <p:tavLst>
                                        <p:tav tm="0">
                                          <p:val>
                                            <p:strVal val="1+#ppt_w/2"/>
                                          </p:val>
                                        </p:tav>
                                        <p:tav tm="100000">
                                          <p:val>
                                            <p:strVal val="#ppt_x"/>
                                          </p:val>
                                        </p:tav>
                                      </p:tavLst>
                                    </p:anim>
                                    <p:anim calcmode="lin" valueType="num">
                                      <p:cBhvr additive="base">
                                        <p:cTn dur="500" fill="hold" id="25"/>
                                        <p:tgtEl>
                                          <p:spTgt spid="1048715"/>
                                        </p:tgtEl>
                                        <p:attrNameLst>
                                          <p:attrName>ppt_y</p:attrName>
                                        </p:attrNameLst>
                                      </p:cBhvr>
                                      <p:tavLst>
                                        <p:tav tm="0">
                                          <p:val>
                                            <p:strVal val="1+#ppt_h/2"/>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6" presetSubtype="42">
                                  <p:stCondLst>
                                    <p:cond delay="0"/>
                                  </p:stCondLst>
                                  <p:childTnLst>
                                    <p:set>
                                      <p:cBhvr>
                                        <p:cTn dur="1" fill="hold" id="29">
                                          <p:stCondLst>
                                            <p:cond delay="0"/>
                                          </p:stCondLst>
                                        </p:cTn>
                                        <p:tgtEl>
                                          <p:spTgt spid="4194330"/>
                                        </p:tgtEl>
                                        <p:attrNameLst>
                                          <p:attrName>style.visibility</p:attrName>
                                        </p:attrNameLst>
                                      </p:cBhvr>
                                      <p:to>
                                        <p:strVal val="visible"/>
                                      </p:to>
                                    </p:set>
                                    <p:animEffect transition="in" filter="barn(outHorizontal)">
                                      <p:cBhvr>
                                        <p:cTn dur="500" id="30"/>
                                        <p:tgtEl>
                                          <p:spTgt spid="4194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2" grpId="0" uiExpand="0" build="whole"/>
      <p:bldP spid="1048713" grpId="0" uiExpand="0" build="whole"/>
      <p:bldP spid="1048714" grpId="0" uiExpand="0" build="whole"/>
      <p:bldP spid="1048715" grpId="0" uiExpand="0" build="whole"/>
    </p:bldLst>
  </p:timing>
</p:sld>
</file>

<file path=ppt/slides/slide23.xml><?xml version="1.0" encoding="utf-8"?>
<p:sld xmlns:a="http://schemas.openxmlformats.org/drawingml/2006/main" xmlns:r="http://schemas.openxmlformats.org/officeDocument/2006/relationships" xmlns:p="http://schemas.openxmlformats.org/presentationml/2006/main" show="1" showMasterSp="1">
  <p:cSld>
    <p:spTree>
      <p:nvGrpSpPr>
        <p:cNvPr id="112" name=""/>
        <p:cNvGrpSpPr/>
        <p:nvPr/>
      </p:nvGrpSpPr>
      <p:grpSpPr>
        <a:xfrm rot="0">
          <a:off x="0" y="0"/>
          <a:ext cx="0" cy="0"/>
          <a:chOff x="0" y="0"/>
          <a:chExt cx="0" cy="0"/>
        </a:xfrm>
      </p:grpSpPr>
      <p:graphicFrame>
        <p:nvGraphicFramePr>
          <p:cNvPr id="4194331" name=""/>
          <p:cNvGraphicFramePr>
            <a:graphicFrameLocks/>
          </p:cNvGraphicFramePr>
          <p:nvPr/>
        </p:nvGraphicFramePr>
        <p:xfrm rot="0">
          <a:off x="3230562" y="1371600"/>
          <a:ext cx="2454275" cy="779462"/>
        </p:xfrm>
        <a:graphic>
          <a:graphicData uri="http://schemas.openxmlformats.org/presentationml/2006/ole">
            <mc:AlternateContent xmlns:mc="http://schemas.openxmlformats.org/markup-compatibility/2006">
              <mc:Choice xmlns:v="urn:schemas-microsoft-com:vml" Requires="v">
                <p:oleObj r:id="rId1" spid="" imgH="779462" imgW="2454275" showAsIcon="0" progId="Equation.3">
                  <p:embed followColorScheme="full"/>
                  <p:pic>
                    <p:nvPicPr>
                      <p:cNvPr id="2097197" name="Object 2" descr=""/>
                      <p:cNvPicPr>
                        <a:picLocks/>
                      </p:cNvPicPr>
                      <p:nvPr/>
                    </p:nvPicPr>
                    <p:blipFill>
                      <a:blip xmlns:r="http://schemas.openxmlformats.org/officeDocument/2006/relationships" r:embed="rId2"/>
                      <a:srcRect l="0" t="0" r="0" b="0"/>
                      <a:stretch>
                        <a:fillRect/>
                      </a:stretch>
                    </p:blipFill>
                    <p:spPr>
                      <a:xfrm rot="0">
                        <a:off x="3230562" y="1371600"/>
                        <a:ext cx="2454275" cy="779462"/>
                      </a:xfrm>
                      <a:prstGeom prst="rect"/>
                      <a:noFill/>
                      <a:ln>
                        <a:noFill/>
                      </a:ln>
                    </p:spPr>
                  </p:pic>
                </p:oleObj>
              </mc:Choice>
              <mc:Fallback>
                <p:oleObj r:id="rId1" spid="" imgH="779462" imgW="2454275" showAsIcon="0" progId="Equation.3">
                  <p:embed followColorScheme="full"/>
                  <p:pic>
                    <p:nvPicPr>
                      <p:cNvPr id="2097197" name="Object 2" descr=""/>
                      <p:cNvPicPr>
                        <a:picLocks/>
                      </p:cNvPicPr>
                      <p:nvPr/>
                    </p:nvPicPr>
                    <p:blipFill>
                      <a:blip xmlns:r="http://schemas.openxmlformats.org/officeDocument/2006/relationships" r:embed="rId2"/>
                      <a:srcRect l="0" t="0" r="0" b="0"/>
                      <a:stretch>
                        <a:fillRect/>
                      </a:stretch>
                    </p:blipFill>
                    <p:spPr>
                      <a:xfrm rot="0">
                        <a:off x="3230562" y="1371600"/>
                        <a:ext cx="2454275" cy="779462"/>
                      </a:xfrm>
                      <a:prstGeom prst="rect"/>
                      <a:noFill/>
                      <a:ln>
                        <a:noFill/>
                      </a:ln>
                    </p:spPr>
                  </p:pic>
                </p:oleObj>
              </mc:Fallback>
            </mc:AlternateContent>
          </a:graphicData>
        </a:graphic>
      </p:graphicFrame>
      <p:graphicFrame>
        <p:nvGraphicFramePr>
          <p:cNvPr id="4194332" name=""/>
          <p:cNvGraphicFramePr>
            <a:graphicFrameLocks/>
          </p:cNvGraphicFramePr>
          <p:nvPr/>
        </p:nvGraphicFramePr>
        <p:xfrm rot="0">
          <a:off x="3381375" y="2895600"/>
          <a:ext cx="2152650" cy="863600"/>
        </p:xfrm>
        <a:graphic>
          <a:graphicData uri="http://schemas.openxmlformats.org/presentationml/2006/ole">
            <mc:AlternateContent xmlns:mc="http://schemas.openxmlformats.org/markup-compatibility/2006">
              <mc:Choice xmlns:v="urn:schemas-microsoft-com:vml" Requires="v">
                <p:oleObj r:id="rId3" spid="" imgH="863600" imgW="2152650" showAsIcon="0" progId="Equation.3">
                  <p:embed followColorScheme="full"/>
                  <p:pic>
                    <p:nvPicPr>
                      <p:cNvPr id="2097198" name="Object 3" descr=""/>
                      <p:cNvPicPr>
                        <a:picLocks/>
                      </p:cNvPicPr>
                      <p:nvPr/>
                    </p:nvPicPr>
                    <p:blipFill>
                      <a:blip xmlns:r="http://schemas.openxmlformats.org/officeDocument/2006/relationships" r:embed="rId4"/>
                      <a:srcRect l="0" t="0" r="0" b="0"/>
                      <a:stretch>
                        <a:fillRect/>
                      </a:stretch>
                    </p:blipFill>
                    <p:spPr>
                      <a:xfrm rot="0">
                        <a:off x="3381375" y="2895600"/>
                        <a:ext cx="2152650" cy="863600"/>
                      </a:xfrm>
                      <a:prstGeom prst="rect"/>
                      <a:noFill/>
                      <a:ln>
                        <a:noFill/>
                      </a:ln>
                    </p:spPr>
                  </p:pic>
                </p:oleObj>
              </mc:Choice>
              <mc:Fallback>
                <p:oleObj r:id="rId3" spid="" imgH="863600" imgW="2152650" showAsIcon="0" progId="Equation.3">
                  <p:embed followColorScheme="full"/>
                  <p:pic>
                    <p:nvPicPr>
                      <p:cNvPr id="2097198" name="Object 3" descr=""/>
                      <p:cNvPicPr>
                        <a:picLocks/>
                      </p:cNvPicPr>
                      <p:nvPr/>
                    </p:nvPicPr>
                    <p:blipFill>
                      <a:blip xmlns:r="http://schemas.openxmlformats.org/officeDocument/2006/relationships" r:embed="rId4"/>
                      <a:srcRect l="0" t="0" r="0" b="0"/>
                      <a:stretch>
                        <a:fillRect/>
                      </a:stretch>
                    </p:blipFill>
                    <p:spPr>
                      <a:xfrm rot="0">
                        <a:off x="3381375" y="2895600"/>
                        <a:ext cx="2152650" cy="863600"/>
                      </a:xfrm>
                      <a:prstGeom prst="rect"/>
                      <a:noFill/>
                      <a:ln>
                        <a:noFill/>
                      </a:ln>
                    </p:spPr>
                  </p:pic>
                </p:oleObj>
              </mc:Fallback>
            </mc:AlternateContent>
          </a:graphicData>
        </a:graphic>
      </p:graphicFrame>
      <p:graphicFrame>
        <p:nvGraphicFramePr>
          <p:cNvPr id="4194333" name=""/>
          <p:cNvGraphicFramePr>
            <a:graphicFrameLocks/>
          </p:cNvGraphicFramePr>
          <p:nvPr/>
        </p:nvGraphicFramePr>
        <p:xfrm rot="0">
          <a:off x="3352800" y="4038600"/>
          <a:ext cx="2230437" cy="747712"/>
        </p:xfrm>
        <a:graphic>
          <a:graphicData uri="http://schemas.openxmlformats.org/presentationml/2006/ole">
            <mc:AlternateContent xmlns:mc="http://schemas.openxmlformats.org/markup-compatibility/2006">
              <mc:Choice xmlns:v="urn:schemas-microsoft-com:vml" Requires="v">
                <p:oleObj r:id="rId5" spid="" imgH="747712" imgW="2230437" showAsIcon="0" progId="Equation.3">
                  <p:embed followColorScheme="full"/>
                  <p:pic>
                    <p:nvPicPr>
                      <p:cNvPr id="2097199" name="Object 4" descr=""/>
                      <p:cNvPicPr>
                        <a:picLocks/>
                      </p:cNvPicPr>
                      <p:nvPr/>
                    </p:nvPicPr>
                    <p:blipFill>
                      <a:blip xmlns:r="http://schemas.openxmlformats.org/officeDocument/2006/relationships" r:embed="rId6"/>
                      <a:srcRect l="0" t="0" r="0" b="0"/>
                      <a:stretch>
                        <a:fillRect/>
                      </a:stretch>
                    </p:blipFill>
                    <p:spPr>
                      <a:xfrm rot="0">
                        <a:off x="3352800" y="4038600"/>
                        <a:ext cx="2230437" cy="747712"/>
                      </a:xfrm>
                      <a:prstGeom prst="rect"/>
                      <a:noFill/>
                      <a:ln>
                        <a:noFill/>
                      </a:ln>
                    </p:spPr>
                  </p:pic>
                </p:oleObj>
              </mc:Choice>
              <mc:Fallback>
                <p:oleObj r:id="rId5" spid="" imgH="747712" imgW="2230437" showAsIcon="0" progId="Equation.3">
                  <p:embed followColorScheme="full"/>
                  <p:pic>
                    <p:nvPicPr>
                      <p:cNvPr id="2097199" name="Object 4" descr=""/>
                      <p:cNvPicPr>
                        <a:picLocks/>
                      </p:cNvPicPr>
                      <p:nvPr/>
                    </p:nvPicPr>
                    <p:blipFill>
                      <a:blip xmlns:r="http://schemas.openxmlformats.org/officeDocument/2006/relationships" r:embed="rId6"/>
                      <a:srcRect l="0" t="0" r="0" b="0"/>
                      <a:stretch>
                        <a:fillRect/>
                      </a:stretch>
                    </p:blipFill>
                    <p:spPr>
                      <a:xfrm rot="0">
                        <a:off x="3352800" y="4038600"/>
                        <a:ext cx="2230437" cy="747712"/>
                      </a:xfrm>
                      <a:prstGeom prst="rect"/>
                      <a:noFill/>
                      <a:ln>
                        <a:noFill/>
                      </a:ln>
                    </p:spPr>
                  </p:pic>
                </p:oleObj>
              </mc:Fallback>
            </mc:AlternateContent>
          </a:graphicData>
        </a:graphic>
      </p:graphicFrame>
      <p:sp>
        <p:nvSpPr>
          <p:cNvPr id="1048716" name="Rectangle 5"/>
          <p:cNvSpPr/>
          <p:nvPr/>
        </p:nvSpPr>
        <p:spPr>
          <a:xfrm rot="0">
            <a:off x="838200" y="762000"/>
            <a:ext cx="803275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根据等效高度的定义，得归于输入点电流的有效高度为：</a:t>
            </a:r>
          </a:p>
        </p:txBody>
      </p:sp>
      <p:sp>
        <p:nvSpPr>
          <p:cNvPr id="1048717" name="Rectangle 6"/>
          <p:cNvSpPr/>
          <p:nvPr/>
        </p:nvSpPr>
        <p:spPr>
          <a:xfrm rot="0">
            <a:off x="914400" y="5105400"/>
            <a:ext cx="8001000"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lvl="0">
              <a:buNone/>
            </a:pPr>
            <a:r>
              <a:rPr altLang="en-US" b="1" lang="zh-CN">
                <a:solidFill>
                  <a:srgbClr val="ED6613"/>
                </a:solidFill>
                <a:latin typeface="Times New Roman" pitchFamily="18" charset="0"/>
              </a:rPr>
              <a:t>可见，</a:t>
            </a:r>
            <a:r>
              <a:rPr altLang="en-US" b="1" lang="zh-CN">
                <a:latin typeface="Times New Roman" pitchFamily="18" charset="0"/>
              </a:rPr>
              <a:t>当单极天线的高度</a:t>
            </a:r>
            <a:r>
              <a:rPr altLang="zh-CN" b="1" i="1" lang="en-US">
                <a:solidFill>
                  <a:srgbClr val="ED6613"/>
                </a:solidFill>
                <a:latin typeface="Times New Roman" pitchFamily="18" charset="0"/>
              </a:rPr>
              <a:t>h&lt;&lt;</a:t>
            </a:r>
            <a:r>
              <a:rPr altLang="zh-CN" b="1" i="1" lang="en-US">
                <a:solidFill>
                  <a:srgbClr val="ED6613"/>
                </a:solidFill>
                <a:latin typeface="Times New Roman" pitchFamily="18" charset="0"/>
                <a:sym typeface="Symbol" pitchFamily="18" charset="2"/>
              </a:rPr>
              <a:t></a:t>
            </a:r>
            <a:r>
              <a:rPr altLang="en-US" b="1" lang="zh-CN">
                <a:latin typeface="Times New Roman" pitchFamily="18" charset="0"/>
              </a:rPr>
              <a:t>时，其有效高度约为实际高度的一半。</a:t>
            </a:r>
          </a:p>
        </p:txBody>
      </p:sp>
      <p:sp>
        <p:nvSpPr>
          <p:cNvPr id="1048718" name="Rectangle 7"/>
          <p:cNvSpPr/>
          <p:nvPr/>
        </p:nvSpPr>
        <p:spPr>
          <a:xfrm rot="0">
            <a:off x="838200" y="2286000"/>
            <a:ext cx="54864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将电流</a:t>
            </a:r>
            <a:r>
              <a:rPr altLang="zh-CN" b="1" i="1" lang="en-US">
                <a:latin typeface="Times New Roman" pitchFamily="18" charset="0"/>
              </a:rPr>
              <a:t>I</a:t>
            </a:r>
            <a:r>
              <a:rPr altLang="zh-CN" b="1" lang="en-US">
                <a:latin typeface="Times New Roman" pitchFamily="18" charset="0"/>
              </a:rPr>
              <a:t>(</a:t>
            </a:r>
            <a:r>
              <a:rPr altLang="zh-CN" b="1" i="1" lang="en-US">
                <a:latin typeface="Times New Roman" pitchFamily="18" charset="0"/>
              </a:rPr>
              <a:t>z</a:t>
            </a:r>
            <a:r>
              <a:rPr altLang="en-US" b="1" lang="zh-CN">
                <a:latin typeface="Times New Roman" pitchFamily="18" charset="0"/>
              </a:rPr>
              <a:t>)表达式代入上式即得：</a:t>
            </a:r>
          </a:p>
        </p:txBody>
      </p:sp>
      <p:sp>
        <p:nvSpPr>
          <p:cNvPr id="1048719" name="Rectangle 8"/>
          <p:cNvSpPr/>
          <p:nvPr/>
        </p:nvSpPr>
        <p:spPr>
          <a:xfrm rot="0">
            <a:off x="914400" y="4114800"/>
            <a:ext cx="28956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若</a:t>
            </a:r>
            <a:r>
              <a:rPr altLang="zh-CN" b="1" i="1" lang="en-US">
                <a:solidFill>
                  <a:srgbClr val="ED6613"/>
                </a:solidFill>
                <a:latin typeface="Times New Roman" pitchFamily="18" charset="0"/>
              </a:rPr>
              <a:t>h&lt;&lt;</a:t>
            </a:r>
            <a:r>
              <a:rPr altLang="zh-CN" b="1" i="1" lang="en-US">
                <a:solidFill>
                  <a:srgbClr val="ED6613"/>
                </a:solidFill>
                <a:latin typeface="Times New Roman" pitchFamily="18" charset="0"/>
                <a:sym typeface="Symbol" pitchFamily="18" charset="2"/>
              </a:rPr>
              <a:t></a:t>
            </a:r>
            <a:r>
              <a:rPr altLang="zh-CN" b="1" lang="en-US">
                <a:solidFill>
                  <a:srgbClr val="ED6613"/>
                </a:solidFill>
                <a:latin typeface="Times New Roman" pitchFamily="18" charset="0"/>
                <a:sym typeface="Symbol" pitchFamily="18" charset="2"/>
              </a:rPr>
              <a:t>，</a:t>
            </a:r>
            <a:r>
              <a:rPr altLang="en-US" b="1" lang="zh-CN">
                <a:latin typeface="Times New Roman" pitchFamily="18" charset="0"/>
              </a:rPr>
              <a:t>则有：</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16"/>
                                        </p:tgtEl>
                                        <p:attrNameLst>
                                          <p:attrName>style.visibility</p:attrName>
                                        </p:attrNameLst>
                                      </p:cBhvr>
                                      <p:to>
                                        <p:strVal val="visible"/>
                                      </p:to>
                                    </p:set>
                                    <p:anim calcmode="lin" valueType="num">
                                      <p:cBhvr additive="base">
                                        <p:cTn dur="500" fill="hold" id="7"/>
                                        <p:tgtEl>
                                          <p:spTgt spid="1048716"/>
                                        </p:tgtEl>
                                        <p:attrNameLst>
                                          <p:attrName>ppt_x</p:attrName>
                                        </p:attrNameLst>
                                      </p:cBhvr>
                                      <p:tavLst>
                                        <p:tav tm="0">
                                          <p:val>
                                            <p:strVal val="1+#ppt_w/2"/>
                                          </p:val>
                                        </p:tav>
                                        <p:tav tm="100000">
                                          <p:val>
                                            <p:strVal val="#ppt_x"/>
                                          </p:val>
                                        </p:tav>
                                      </p:tavLst>
                                    </p:anim>
                                    <p:anim calcmode="lin" valueType="num">
                                      <p:cBhvr additive="base">
                                        <p:cTn dur="500" fill="hold" id="8"/>
                                        <p:tgtEl>
                                          <p:spTgt spid="1048716"/>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9">
                                  <p:stCondLst>
                                    <p:cond delay="0"/>
                                  </p:stCondLst>
                                  <p:childTnLst>
                                    <p:set>
                                      <p:cBhvr>
                                        <p:cTn dur="1" fill="hold" id="12">
                                          <p:stCondLst>
                                            <p:cond delay="0"/>
                                          </p:stCondLst>
                                        </p:cTn>
                                        <p:tgtEl>
                                          <p:spTgt spid="4194331"/>
                                        </p:tgtEl>
                                        <p:attrNameLst>
                                          <p:attrName>style.visibility</p:attrName>
                                        </p:attrNameLst>
                                      </p:cBhvr>
                                      <p:to>
                                        <p:strVal val="visible"/>
                                      </p:to>
                                    </p:set>
                                    <p:anim calcmode="lin" valueType="num">
                                      <p:cBhvr additive="base">
                                        <p:cTn dur="500" fill="hold" id="13"/>
                                        <p:tgtEl>
                                          <p:spTgt spid="4194331"/>
                                        </p:tgtEl>
                                        <p:attrNameLst>
                                          <p:attrName>ppt_x</p:attrName>
                                        </p:attrNameLst>
                                      </p:cBhvr>
                                      <p:tavLst>
                                        <p:tav tm="0">
                                          <p:val>
                                            <p:strVal val="0-#ppt_w/2"/>
                                          </p:val>
                                        </p:tav>
                                        <p:tav tm="100000">
                                          <p:val>
                                            <p:strVal val="#ppt_x"/>
                                          </p:val>
                                        </p:tav>
                                      </p:tavLst>
                                    </p:anim>
                                    <p:anim calcmode="lin" valueType="num">
                                      <p:cBhvr additive="base">
                                        <p:cTn dur="500" fill="hold" id="14"/>
                                        <p:tgtEl>
                                          <p:spTgt spid="4194331"/>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12">
                                  <p:stCondLst>
                                    <p:cond delay="0"/>
                                  </p:stCondLst>
                                  <p:childTnLst>
                                    <p:set>
                                      <p:cBhvr>
                                        <p:cTn dur="1" fill="hold" id="18">
                                          <p:stCondLst>
                                            <p:cond delay="0"/>
                                          </p:stCondLst>
                                        </p:cTn>
                                        <p:tgtEl>
                                          <p:spTgt spid="1048718"/>
                                        </p:tgtEl>
                                        <p:attrNameLst>
                                          <p:attrName>style.visibility</p:attrName>
                                        </p:attrNameLst>
                                      </p:cBhvr>
                                      <p:to>
                                        <p:strVal val="visible"/>
                                      </p:to>
                                    </p:set>
                                    <p:anim calcmode="lin" valueType="num">
                                      <p:cBhvr additive="base">
                                        <p:cTn dur="500" fill="hold" id="19"/>
                                        <p:tgtEl>
                                          <p:spTgt spid="1048718"/>
                                        </p:tgtEl>
                                        <p:attrNameLst>
                                          <p:attrName>ppt_x</p:attrName>
                                        </p:attrNameLst>
                                      </p:cBhvr>
                                      <p:tavLst>
                                        <p:tav tm="0">
                                          <p:val>
                                            <p:strVal val="0-#ppt_w/2"/>
                                          </p:val>
                                        </p:tav>
                                        <p:tav tm="100000">
                                          <p:val>
                                            <p:strVal val="#ppt_x"/>
                                          </p:val>
                                        </p:tav>
                                      </p:tavLst>
                                    </p:anim>
                                    <p:anim calcmode="lin" valueType="num">
                                      <p:cBhvr additive="base">
                                        <p:cTn dur="500" fill="hold" id="20"/>
                                        <p:tgtEl>
                                          <p:spTgt spid="1048718"/>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3">
                                  <p:stCondLst>
                                    <p:cond delay="0"/>
                                  </p:stCondLst>
                                  <p:childTnLst>
                                    <p:set>
                                      <p:cBhvr>
                                        <p:cTn dur="1" fill="hold" id="24">
                                          <p:stCondLst>
                                            <p:cond delay="0"/>
                                          </p:stCondLst>
                                        </p:cTn>
                                        <p:tgtEl>
                                          <p:spTgt spid="4194332"/>
                                        </p:tgtEl>
                                        <p:attrNameLst>
                                          <p:attrName>style.visibility</p:attrName>
                                        </p:attrNameLst>
                                      </p:cBhvr>
                                      <p:to>
                                        <p:strVal val="visible"/>
                                      </p:to>
                                    </p:set>
                                    <p:anim calcmode="lin" valueType="num">
                                      <p:cBhvr additive="base">
                                        <p:cTn dur="500" fill="hold" id="25"/>
                                        <p:tgtEl>
                                          <p:spTgt spid="4194332"/>
                                        </p:tgtEl>
                                        <p:attrNameLst>
                                          <p:attrName>ppt_x</p:attrName>
                                        </p:attrNameLst>
                                      </p:cBhvr>
                                      <p:tavLst>
                                        <p:tav tm="0">
                                          <p:val>
                                            <p:strVal val="1+#ppt_w/2"/>
                                          </p:val>
                                        </p:tav>
                                        <p:tav tm="100000">
                                          <p:val>
                                            <p:strVal val="#ppt_x"/>
                                          </p:val>
                                        </p:tav>
                                      </p:tavLst>
                                    </p:anim>
                                    <p:anim calcmode="lin" valueType="num">
                                      <p:cBhvr additive="base">
                                        <p:cTn dur="500" fill="hold" id="26"/>
                                        <p:tgtEl>
                                          <p:spTgt spid="4194332"/>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3" presetSubtype="10">
                                  <p:stCondLst>
                                    <p:cond delay="0"/>
                                  </p:stCondLst>
                                  <p:childTnLst>
                                    <p:set>
                                      <p:cBhvr>
                                        <p:cTn dur="1" fill="hold" id="30">
                                          <p:stCondLst>
                                            <p:cond delay="0"/>
                                          </p:stCondLst>
                                        </p:cTn>
                                        <p:tgtEl>
                                          <p:spTgt spid="1048719"/>
                                        </p:tgtEl>
                                        <p:attrNameLst>
                                          <p:attrName>style.visibility</p:attrName>
                                        </p:attrNameLst>
                                      </p:cBhvr>
                                      <p:to>
                                        <p:strVal val="visible"/>
                                      </p:to>
                                    </p:set>
                                    <p:animEffect transition="in" filter="blinds(horizontal)">
                                      <p:cBhvr>
                                        <p:cTn dur="500" id="31"/>
                                        <p:tgtEl>
                                          <p:spTgt spid="1048719"/>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6" presetSubtype="37">
                                  <p:stCondLst>
                                    <p:cond delay="0"/>
                                  </p:stCondLst>
                                  <p:childTnLst>
                                    <p:set>
                                      <p:cBhvr>
                                        <p:cTn dur="1" fill="hold" id="35">
                                          <p:stCondLst>
                                            <p:cond delay="0"/>
                                          </p:stCondLst>
                                        </p:cTn>
                                        <p:tgtEl>
                                          <p:spTgt spid="4194333"/>
                                        </p:tgtEl>
                                        <p:attrNameLst>
                                          <p:attrName>style.visibility</p:attrName>
                                        </p:attrNameLst>
                                      </p:cBhvr>
                                      <p:to>
                                        <p:strVal val="visible"/>
                                      </p:to>
                                    </p:set>
                                    <p:animEffect transition="in" filter="barn(outVertical)">
                                      <p:cBhvr>
                                        <p:cTn dur="500" id="36"/>
                                        <p:tgtEl>
                                          <p:spTgt spid="419433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6" presetSubtype="26">
                                  <p:stCondLst>
                                    <p:cond delay="0"/>
                                  </p:stCondLst>
                                  <p:childTnLst>
                                    <p:set>
                                      <p:cBhvr>
                                        <p:cTn dur="1" fill="hold" id="40">
                                          <p:stCondLst>
                                            <p:cond delay="0"/>
                                          </p:stCondLst>
                                        </p:cTn>
                                        <p:tgtEl>
                                          <p:spTgt spid="1048717"/>
                                        </p:tgtEl>
                                        <p:attrNameLst>
                                          <p:attrName>style.visibility</p:attrName>
                                        </p:attrNameLst>
                                      </p:cBhvr>
                                      <p:to>
                                        <p:strVal val="visible"/>
                                      </p:to>
                                    </p:set>
                                    <p:animEffect transition="in" filter="barn(inHorizontal)">
                                      <p:cBhvr>
                                        <p:cTn dur="500" id="41"/>
                                        <p:tgtEl>
                                          <p:spTgt spid="1048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6" grpId="0" uiExpand="0" build="whole"/>
      <p:bldP spid="1048717" grpId="0" uiExpand="0" build="whole"/>
      <p:bldP spid="1048718" grpId="0" uiExpand="0" build="whole"/>
      <p:bldP spid="1048719" grpId="0" uiExpand="0" build="whole"/>
    </p:bldLst>
  </p:timing>
</p:sld>
</file>

<file path=ppt/slides/slide24.xml><?xml version="1.0" encoding="utf-8"?>
<p:sld xmlns:a="http://schemas.openxmlformats.org/drawingml/2006/main" xmlns:r="http://schemas.openxmlformats.org/officeDocument/2006/relationships" xmlns:p="http://schemas.openxmlformats.org/presentationml/2006/main" show="1" showMasterSp="1">
  <p:cSld>
    <p:spTree>
      <p:nvGrpSpPr>
        <p:cNvPr id="113" name=""/>
        <p:cNvGrpSpPr/>
        <p:nvPr/>
      </p:nvGrpSpPr>
      <p:grpSpPr>
        <a:xfrm rot="0">
          <a:off x="0" y="0"/>
          <a:ext cx="0" cy="0"/>
          <a:chOff x="0" y="0"/>
          <a:chExt cx="0" cy="0"/>
        </a:xfrm>
      </p:grpSpPr>
      <p:sp>
        <p:nvSpPr>
          <p:cNvPr id="1048720" name="Rectangle 2"/>
          <p:cNvSpPr/>
          <p:nvPr/>
        </p:nvSpPr>
        <p:spPr>
          <a:xfrm rot="0">
            <a:off x="838200" y="762000"/>
            <a:ext cx="79248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[例8-8] 直立接地振子的高度</a:t>
            </a:r>
            <a:r>
              <a:rPr altLang="zh-CN" b="1" sz="2000" lang="en-US">
                <a:latin typeface="Times New Roman" pitchFamily="18" charset="0"/>
              </a:rPr>
              <a:t>h=15</a:t>
            </a:r>
            <a:r>
              <a:rPr altLang="en-US" b="1" sz="2000" lang="zh-CN">
                <a:latin typeface="Times New Roman" pitchFamily="18" charset="0"/>
              </a:rPr>
              <a:t>米，当工作波长</a:t>
            </a:r>
            <a:r>
              <a:rPr altLang="zh-CN" b="1" sz="2000" i="1" lang="en-US">
                <a:latin typeface="Times New Roman" pitchFamily="18" charset="0"/>
                <a:sym typeface="Symbol" pitchFamily="18" charset="2"/>
              </a:rPr>
              <a:t></a:t>
            </a:r>
            <a:r>
              <a:rPr altLang="en-US" b="1" sz="2000" lang="zh-CN">
                <a:latin typeface="Times New Roman" pitchFamily="18" charset="0"/>
              </a:rPr>
              <a:t>=450米时，求此天线的有效高度及辐射电阻。若归于输入电流的损耗电阻为5欧姆，求天线的效率。</a:t>
            </a:r>
          </a:p>
        </p:txBody>
      </p:sp>
      <p:sp>
        <p:nvSpPr>
          <p:cNvPr id="1048721" name="Rectangle 3"/>
          <p:cNvSpPr/>
          <p:nvPr/>
        </p:nvSpPr>
        <p:spPr>
          <a:xfrm rot="0">
            <a:off x="838200" y="1905000"/>
            <a:ext cx="3505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解：设天线上电流分布为：</a:t>
            </a:r>
            <a:r>
              <a:rPr altLang="en-US" sz="1100" lang="zh-CN"/>
              <a:t> </a:t>
            </a:r>
          </a:p>
        </p:txBody>
      </p:sp>
      <p:graphicFrame>
        <p:nvGraphicFramePr>
          <p:cNvPr id="4194334" name=""/>
          <p:cNvGraphicFramePr>
            <a:graphicFrameLocks/>
          </p:cNvGraphicFramePr>
          <p:nvPr/>
        </p:nvGraphicFramePr>
        <p:xfrm rot="0">
          <a:off x="4202112" y="1992312"/>
          <a:ext cx="2162175" cy="355600"/>
        </p:xfrm>
        <a:graphic>
          <a:graphicData uri="http://schemas.openxmlformats.org/presentationml/2006/ole">
            <mc:AlternateContent xmlns:mc="http://schemas.openxmlformats.org/markup-compatibility/2006">
              <mc:Choice xmlns:v="urn:schemas-microsoft-com:vml" Requires="v">
                <p:oleObj r:id="rId1" spid="" imgH="355600" imgW="2162175" showAsIcon="0" progId="Equation.3">
                  <p:embed followColorScheme="full"/>
                  <p:pic>
                    <p:nvPicPr>
                      <p:cNvPr id="2097200" name="Object 4" descr=""/>
                      <p:cNvPicPr>
                        <a:picLocks/>
                      </p:cNvPicPr>
                      <p:nvPr/>
                    </p:nvPicPr>
                    <p:blipFill>
                      <a:blip xmlns:r="http://schemas.openxmlformats.org/officeDocument/2006/relationships" r:embed="rId2"/>
                      <a:srcRect l="0" t="0" r="0" b="0"/>
                      <a:stretch>
                        <a:fillRect/>
                      </a:stretch>
                    </p:blipFill>
                    <p:spPr>
                      <a:xfrm rot="0">
                        <a:off x="4202112" y="1992312"/>
                        <a:ext cx="2162175" cy="355600"/>
                      </a:xfrm>
                      <a:prstGeom prst="rect"/>
                      <a:noFill/>
                      <a:ln>
                        <a:noFill/>
                      </a:ln>
                    </p:spPr>
                  </p:pic>
                </p:oleObj>
              </mc:Choice>
              <mc:Fallback>
                <p:oleObj r:id="rId1" spid="" imgH="355600" imgW="2162175" showAsIcon="0" progId="Equation.3">
                  <p:embed followColorScheme="full"/>
                  <p:pic>
                    <p:nvPicPr>
                      <p:cNvPr id="2097200" name="Object 4" descr=""/>
                      <p:cNvPicPr>
                        <a:picLocks/>
                      </p:cNvPicPr>
                      <p:nvPr/>
                    </p:nvPicPr>
                    <p:blipFill>
                      <a:blip xmlns:r="http://schemas.openxmlformats.org/officeDocument/2006/relationships" r:embed="rId2"/>
                      <a:srcRect l="0" t="0" r="0" b="0"/>
                      <a:stretch>
                        <a:fillRect/>
                      </a:stretch>
                    </p:blipFill>
                    <p:spPr>
                      <a:xfrm rot="0">
                        <a:off x="4202112" y="1992312"/>
                        <a:ext cx="2162175" cy="355600"/>
                      </a:xfrm>
                      <a:prstGeom prst="rect"/>
                      <a:noFill/>
                      <a:ln>
                        <a:noFill/>
                      </a:ln>
                    </p:spPr>
                  </p:pic>
                </p:oleObj>
              </mc:Fallback>
            </mc:AlternateContent>
          </a:graphicData>
        </a:graphic>
      </p:graphicFrame>
      <p:sp>
        <p:nvSpPr>
          <p:cNvPr id="1048722" name="Rectangle 5"/>
          <p:cNvSpPr/>
          <p:nvPr/>
        </p:nvSpPr>
        <p:spPr>
          <a:xfrm rot="0">
            <a:off x="838200" y="2574925"/>
            <a:ext cx="3124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根据有效高度的定义有：</a:t>
            </a:r>
            <a:r>
              <a:rPr altLang="en-US" sz="1100" lang="zh-CN"/>
              <a:t> </a:t>
            </a:r>
          </a:p>
        </p:txBody>
      </p:sp>
      <p:graphicFrame>
        <p:nvGraphicFramePr>
          <p:cNvPr id="4194335" name=""/>
          <p:cNvGraphicFramePr>
            <a:graphicFrameLocks/>
          </p:cNvGraphicFramePr>
          <p:nvPr/>
        </p:nvGraphicFramePr>
        <p:xfrm rot="0">
          <a:off x="3916362" y="2492375"/>
          <a:ext cx="4046537" cy="571500"/>
        </p:xfrm>
        <a:graphic>
          <a:graphicData uri="http://schemas.openxmlformats.org/presentationml/2006/ole">
            <mc:AlternateContent xmlns:mc="http://schemas.openxmlformats.org/markup-compatibility/2006">
              <mc:Choice xmlns:v="urn:schemas-microsoft-com:vml" Requires="v">
                <p:oleObj r:id="rId3" spid="" imgH="571500" imgW="4046537" showAsIcon="0" progId="Equation.DSMT4">
                  <p:embed followColorScheme="full"/>
                  <p:pic>
                    <p:nvPicPr>
                      <p:cNvPr id="2097201" name="Object 6" descr=""/>
                      <p:cNvPicPr>
                        <a:picLocks/>
                      </p:cNvPicPr>
                      <p:nvPr/>
                    </p:nvPicPr>
                    <p:blipFill>
                      <a:blip xmlns:r="http://schemas.openxmlformats.org/officeDocument/2006/relationships" r:embed="rId4"/>
                      <a:srcRect l="0" t="0" r="0" b="0"/>
                      <a:stretch>
                        <a:fillRect/>
                      </a:stretch>
                    </p:blipFill>
                    <p:spPr>
                      <a:xfrm rot="0">
                        <a:off x="3916362" y="2492375"/>
                        <a:ext cx="4046537" cy="571500"/>
                      </a:xfrm>
                      <a:prstGeom prst="rect"/>
                      <a:noFill/>
                      <a:ln>
                        <a:noFill/>
                      </a:ln>
                    </p:spPr>
                  </p:pic>
                </p:oleObj>
              </mc:Choice>
              <mc:Fallback>
                <p:oleObj r:id="rId3" spid="" imgH="571500" imgW="4046537" showAsIcon="0" progId="Equation.DSMT4">
                  <p:embed followColorScheme="full"/>
                  <p:pic>
                    <p:nvPicPr>
                      <p:cNvPr id="2097201" name="Object 6" descr=""/>
                      <p:cNvPicPr>
                        <a:picLocks/>
                      </p:cNvPicPr>
                      <p:nvPr/>
                    </p:nvPicPr>
                    <p:blipFill>
                      <a:blip xmlns:r="http://schemas.openxmlformats.org/officeDocument/2006/relationships" r:embed="rId4"/>
                      <a:srcRect l="0" t="0" r="0" b="0"/>
                      <a:stretch>
                        <a:fillRect/>
                      </a:stretch>
                    </p:blipFill>
                    <p:spPr>
                      <a:xfrm rot="0">
                        <a:off x="3916362" y="2492375"/>
                        <a:ext cx="4046537" cy="571500"/>
                      </a:xfrm>
                      <a:prstGeom prst="rect"/>
                      <a:noFill/>
                      <a:ln>
                        <a:noFill/>
                      </a:ln>
                    </p:spPr>
                  </p:pic>
                </p:oleObj>
              </mc:Fallback>
            </mc:AlternateContent>
          </a:graphicData>
        </a:graphic>
      </p:graphicFrame>
      <p:sp>
        <p:nvSpPr>
          <p:cNvPr id="1048723" name="Rectangle 7"/>
          <p:cNvSpPr/>
          <p:nvPr/>
        </p:nvSpPr>
        <p:spPr>
          <a:xfrm rot="0">
            <a:off x="838200" y="3429000"/>
            <a:ext cx="25908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天线的有效高度为：</a:t>
            </a:r>
            <a:r>
              <a:rPr altLang="en-US" sz="1100" lang="zh-CN"/>
              <a:t> </a:t>
            </a:r>
          </a:p>
        </p:txBody>
      </p:sp>
      <p:graphicFrame>
        <p:nvGraphicFramePr>
          <p:cNvPr id="4194336" name=""/>
          <p:cNvGraphicFramePr>
            <a:graphicFrameLocks/>
          </p:cNvGraphicFramePr>
          <p:nvPr/>
        </p:nvGraphicFramePr>
        <p:xfrm rot="0">
          <a:off x="3505200" y="3429000"/>
          <a:ext cx="3968750" cy="687387"/>
        </p:xfrm>
        <a:graphic>
          <a:graphicData uri="http://schemas.openxmlformats.org/presentationml/2006/ole">
            <mc:AlternateContent xmlns:mc="http://schemas.openxmlformats.org/markup-compatibility/2006">
              <mc:Choice xmlns:v="urn:schemas-microsoft-com:vml" Requires="v">
                <p:oleObj r:id="rId5" spid="" imgH="687387" imgW="3968750" showAsIcon="0" progId="Equation.3">
                  <p:embed followColorScheme="full"/>
                  <p:pic>
                    <p:nvPicPr>
                      <p:cNvPr id="2097202" name="Object 8" descr=""/>
                      <p:cNvPicPr>
                        <a:picLocks/>
                      </p:cNvPicPr>
                      <p:nvPr/>
                    </p:nvPicPr>
                    <p:blipFill>
                      <a:blip xmlns:r="http://schemas.openxmlformats.org/officeDocument/2006/relationships" r:embed="rId6"/>
                      <a:srcRect l="0" t="0" r="0" b="0"/>
                      <a:stretch>
                        <a:fillRect/>
                      </a:stretch>
                    </p:blipFill>
                    <p:spPr>
                      <a:xfrm rot="0">
                        <a:off x="3505200" y="3429000"/>
                        <a:ext cx="3968750" cy="687387"/>
                      </a:xfrm>
                      <a:prstGeom prst="rect"/>
                      <a:noFill/>
                      <a:ln>
                        <a:noFill/>
                      </a:ln>
                    </p:spPr>
                  </p:pic>
                </p:oleObj>
              </mc:Choice>
              <mc:Fallback>
                <p:oleObj r:id="rId5" spid="" imgH="687387" imgW="3968750" showAsIcon="0" progId="Equation.3">
                  <p:embed followColorScheme="full"/>
                  <p:pic>
                    <p:nvPicPr>
                      <p:cNvPr id="2097202" name="Object 8" descr=""/>
                      <p:cNvPicPr>
                        <a:picLocks/>
                      </p:cNvPicPr>
                      <p:nvPr/>
                    </p:nvPicPr>
                    <p:blipFill>
                      <a:blip xmlns:r="http://schemas.openxmlformats.org/officeDocument/2006/relationships" r:embed="rId6"/>
                      <a:srcRect l="0" t="0" r="0" b="0"/>
                      <a:stretch>
                        <a:fillRect/>
                      </a:stretch>
                    </p:blipFill>
                    <p:spPr>
                      <a:xfrm rot="0">
                        <a:off x="3505200" y="3429000"/>
                        <a:ext cx="3968750" cy="687387"/>
                      </a:xfrm>
                      <a:prstGeom prst="rect"/>
                      <a:noFill/>
                      <a:ln>
                        <a:noFill/>
                      </a:ln>
                    </p:spPr>
                  </p:pic>
                </p:oleObj>
              </mc:Fallback>
            </mc:AlternateContent>
          </a:graphicData>
        </a:graphic>
      </p:graphicFrame>
      <p:sp>
        <p:nvSpPr>
          <p:cNvPr id="1048724" name="Rectangle 9"/>
          <p:cNvSpPr/>
          <p:nvPr/>
        </p:nvSpPr>
        <p:spPr>
          <a:xfrm rot="0">
            <a:off x="685800" y="4419600"/>
            <a:ext cx="8229600" cy="1552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latin typeface="宋体" pitchFamily="2" charset="-122"/>
              </a:rPr>
              <a:t>   </a:t>
            </a:r>
            <a:r>
              <a:rPr altLang="en-US" b="1" lang="zh-CN">
                <a:solidFill>
                  <a:srgbClr val="F14A0F"/>
                </a:solidFill>
                <a:latin typeface="宋体" pitchFamily="2" charset="-122"/>
              </a:rPr>
              <a:t>在无限大理想导电地面上的单极天线的辐射电阻的求法与自由空间对称振子的辐射电阻求法完全相同。但单极天线的镜像部分并不辐射功率，因此其辐射电阻为同样长度的自由空间对称振子辐射电阻的一半。</a:t>
            </a:r>
            <a:r>
              <a:rPr altLang="en-US" b="1" lang="zh-CN"/>
              <a:t> </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20"/>
                                        </p:tgtEl>
                                        <p:attrNameLst>
                                          <p:attrName>style.visibility</p:attrName>
                                        </p:attrNameLst>
                                      </p:cBhvr>
                                      <p:to>
                                        <p:strVal val="visible"/>
                                      </p:to>
                                    </p:set>
                                    <p:anim calcmode="lin" valueType="num">
                                      <p:cBhvr additive="base">
                                        <p:cTn dur="500" fill="hold" id="7"/>
                                        <p:tgtEl>
                                          <p:spTgt spid="1048720"/>
                                        </p:tgtEl>
                                        <p:attrNameLst>
                                          <p:attrName>ppt_x</p:attrName>
                                        </p:attrNameLst>
                                      </p:cBhvr>
                                      <p:tavLst>
                                        <p:tav tm="0">
                                          <p:val>
                                            <p:strVal val="1+#ppt_w/2"/>
                                          </p:val>
                                        </p:tav>
                                        <p:tav tm="100000">
                                          <p:val>
                                            <p:strVal val="#ppt_x"/>
                                          </p:val>
                                        </p:tav>
                                      </p:tavLst>
                                    </p:anim>
                                    <p:anim calcmode="lin" valueType="num">
                                      <p:cBhvr additive="base">
                                        <p:cTn dur="500" fill="hold" id="8"/>
                                        <p:tgtEl>
                                          <p:spTgt spid="1048720"/>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9">
                                  <p:stCondLst>
                                    <p:cond delay="0"/>
                                  </p:stCondLst>
                                  <p:childTnLst>
                                    <p:set>
                                      <p:cBhvr>
                                        <p:cTn dur="1" fill="hold" id="12">
                                          <p:stCondLst>
                                            <p:cond delay="0"/>
                                          </p:stCondLst>
                                        </p:cTn>
                                        <p:tgtEl>
                                          <p:spTgt spid="1048721"/>
                                        </p:tgtEl>
                                        <p:attrNameLst>
                                          <p:attrName>style.visibility</p:attrName>
                                        </p:attrNameLst>
                                      </p:cBhvr>
                                      <p:to>
                                        <p:strVal val="visible"/>
                                      </p:to>
                                    </p:set>
                                    <p:anim calcmode="lin" valueType="num">
                                      <p:cBhvr additive="base">
                                        <p:cTn dur="500" fill="hold" id="13"/>
                                        <p:tgtEl>
                                          <p:spTgt spid="1048721"/>
                                        </p:tgtEl>
                                        <p:attrNameLst>
                                          <p:attrName>ppt_x</p:attrName>
                                        </p:attrNameLst>
                                      </p:cBhvr>
                                      <p:tavLst>
                                        <p:tav tm="0">
                                          <p:val>
                                            <p:strVal val="0-#ppt_w/2"/>
                                          </p:val>
                                        </p:tav>
                                        <p:tav tm="100000">
                                          <p:val>
                                            <p:strVal val="#ppt_x"/>
                                          </p:val>
                                        </p:tav>
                                      </p:tavLst>
                                    </p:anim>
                                    <p:anim calcmode="lin" valueType="num">
                                      <p:cBhvr additive="base">
                                        <p:cTn dur="500" fill="hold" id="14"/>
                                        <p:tgtEl>
                                          <p:spTgt spid="1048721"/>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9">
                                  <p:stCondLst>
                                    <p:cond delay="0"/>
                                  </p:stCondLst>
                                  <p:childTnLst>
                                    <p:set>
                                      <p:cBhvr>
                                        <p:cTn dur="1" fill="hold" id="18">
                                          <p:stCondLst>
                                            <p:cond delay="0"/>
                                          </p:stCondLst>
                                        </p:cTn>
                                        <p:tgtEl>
                                          <p:spTgt spid="4194334"/>
                                        </p:tgtEl>
                                        <p:attrNameLst>
                                          <p:attrName>style.visibility</p:attrName>
                                        </p:attrNameLst>
                                      </p:cBhvr>
                                      <p:to>
                                        <p:strVal val="visible"/>
                                      </p:to>
                                    </p:set>
                                    <p:anim calcmode="lin" valueType="num">
                                      <p:cBhvr additive="base">
                                        <p:cTn dur="500" fill="hold" id="19"/>
                                        <p:tgtEl>
                                          <p:spTgt spid="4194334"/>
                                        </p:tgtEl>
                                        <p:attrNameLst>
                                          <p:attrName>ppt_x</p:attrName>
                                        </p:attrNameLst>
                                      </p:cBhvr>
                                      <p:tavLst>
                                        <p:tav tm="0">
                                          <p:val>
                                            <p:strVal val="0-#ppt_w/2"/>
                                          </p:val>
                                        </p:tav>
                                        <p:tav tm="100000">
                                          <p:val>
                                            <p:strVal val="#ppt_x"/>
                                          </p:val>
                                        </p:tav>
                                      </p:tavLst>
                                    </p:anim>
                                    <p:anim calcmode="lin" valueType="num">
                                      <p:cBhvr additive="base">
                                        <p:cTn dur="500" fill="hold" id="20"/>
                                        <p:tgtEl>
                                          <p:spTgt spid="419433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3" presetSubtype="10">
                                  <p:stCondLst>
                                    <p:cond delay="0"/>
                                  </p:stCondLst>
                                  <p:childTnLst>
                                    <p:set>
                                      <p:cBhvr>
                                        <p:cTn dur="1" fill="hold" id="24">
                                          <p:stCondLst>
                                            <p:cond delay="0"/>
                                          </p:stCondLst>
                                        </p:cTn>
                                        <p:tgtEl>
                                          <p:spTgt spid="1048722"/>
                                        </p:tgtEl>
                                        <p:attrNameLst>
                                          <p:attrName>style.visibility</p:attrName>
                                        </p:attrNameLst>
                                      </p:cBhvr>
                                      <p:to>
                                        <p:strVal val="visible"/>
                                      </p:to>
                                    </p:set>
                                    <p:animEffect transition="in" filter="blinds(horizontal)">
                                      <p:cBhvr>
                                        <p:cTn dur="500" id="25"/>
                                        <p:tgtEl>
                                          <p:spTgt spid="104872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6" presetSubtype="21">
                                  <p:stCondLst>
                                    <p:cond delay="0"/>
                                  </p:stCondLst>
                                  <p:childTnLst>
                                    <p:set>
                                      <p:cBhvr>
                                        <p:cTn dur="1" fill="hold" id="29">
                                          <p:stCondLst>
                                            <p:cond delay="0"/>
                                          </p:stCondLst>
                                        </p:cTn>
                                        <p:tgtEl>
                                          <p:spTgt spid="4194335"/>
                                        </p:tgtEl>
                                        <p:attrNameLst>
                                          <p:attrName>style.visibility</p:attrName>
                                        </p:attrNameLst>
                                      </p:cBhvr>
                                      <p:to>
                                        <p:strVal val="visible"/>
                                      </p:to>
                                    </p:set>
                                    <p:animEffect transition="in" filter="barn(inVertical)">
                                      <p:cBhvr>
                                        <p:cTn dur="500" id="30"/>
                                        <p:tgtEl>
                                          <p:spTgt spid="4194335"/>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9">
                                  <p:stCondLst>
                                    <p:cond delay="0"/>
                                  </p:stCondLst>
                                  <p:childTnLst>
                                    <p:set>
                                      <p:cBhvr>
                                        <p:cTn dur="1" fill="hold" id="34">
                                          <p:stCondLst>
                                            <p:cond delay="0"/>
                                          </p:stCondLst>
                                        </p:cTn>
                                        <p:tgtEl>
                                          <p:spTgt spid="1048723"/>
                                        </p:tgtEl>
                                        <p:attrNameLst>
                                          <p:attrName>style.visibility</p:attrName>
                                        </p:attrNameLst>
                                      </p:cBhvr>
                                      <p:to>
                                        <p:strVal val="visible"/>
                                      </p:to>
                                    </p:set>
                                    <p:anim calcmode="lin" valueType="num">
                                      <p:cBhvr additive="base">
                                        <p:cTn dur="500" fill="hold" id="35"/>
                                        <p:tgtEl>
                                          <p:spTgt spid="1048723"/>
                                        </p:tgtEl>
                                        <p:attrNameLst>
                                          <p:attrName>ppt_x</p:attrName>
                                        </p:attrNameLst>
                                      </p:cBhvr>
                                      <p:tavLst>
                                        <p:tav tm="0">
                                          <p:val>
                                            <p:strVal val="0-#ppt_w/2"/>
                                          </p:val>
                                        </p:tav>
                                        <p:tav tm="100000">
                                          <p:val>
                                            <p:strVal val="#ppt_x"/>
                                          </p:val>
                                        </p:tav>
                                      </p:tavLst>
                                    </p:anim>
                                    <p:anim calcmode="lin" valueType="num">
                                      <p:cBhvr additive="base">
                                        <p:cTn dur="500" fill="hold" id="36"/>
                                        <p:tgtEl>
                                          <p:spTgt spid="1048723"/>
                                        </p:tgtEl>
                                        <p:attrNameLst>
                                          <p:attrName>ppt_y</p:attrName>
                                        </p:attrNameLst>
                                      </p:cBhvr>
                                      <p:tavLst>
                                        <p:tav tm="0">
                                          <p:val>
                                            <p:strVal val="0-#ppt_h/2"/>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6" presetSubtype="42">
                                  <p:stCondLst>
                                    <p:cond delay="0"/>
                                  </p:stCondLst>
                                  <p:childTnLst>
                                    <p:set>
                                      <p:cBhvr>
                                        <p:cTn dur="1" fill="hold" id="40">
                                          <p:stCondLst>
                                            <p:cond delay="0"/>
                                          </p:stCondLst>
                                        </p:cTn>
                                        <p:tgtEl>
                                          <p:spTgt spid="4194336"/>
                                        </p:tgtEl>
                                        <p:attrNameLst>
                                          <p:attrName>style.visibility</p:attrName>
                                        </p:attrNameLst>
                                      </p:cBhvr>
                                      <p:to>
                                        <p:strVal val="visible"/>
                                      </p:to>
                                    </p:set>
                                    <p:animEffect transition="in" filter="barn(outHorizontal)">
                                      <p:cBhvr>
                                        <p:cTn dur="500" id="41"/>
                                        <p:tgtEl>
                                          <p:spTgt spid="419433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22" presetSubtype="4">
                                  <p:stCondLst>
                                    <p:cond delay="0"/>
                                  </p:stCondLst>
                                  <p:childTnLst>
                                    <p:set>
                                      <p:cBhvr>
                                        <p:cTn dur="1" fill="hold" id="45">
                                          <p:stCondLst>
                                            <p:cond delay="0"/>
                                          </p:stCondLst>
                                        </p:cTn>
                                        <p:tgtEl>
                                          <p:spTgt spid="1048724"/>
                                        </p:tgtEl>
                                        <p:attrNameLst>
                                          <p:attrName>style.visibility</p:attrName>
                                        </p:attrNameLst>
                                      </p:cBhvr>
                                      <p:to>
                                        <p:strVal val="visible"/>
                                      </p:to>
                                    </p:set>
                                    <p:animEffect transition="in" filter="wipe(down)">
                                      <p:cBhvr>
                                        <p:cTn dur="500" id="46"/>
                                        <p:tgtEl>
                                          <p:spTgt spid="104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uiExpand="0" build="whole"/>
      <p:bldP spid="1048721" grpId="0" uiExpand="0" build="whole"/>
      <p:bldP spid="1048722" grpId="0" uiExpand="0" build="whole"/>
      <p:bldP spid="1048723" grpId="0" uiExpand="0" build="whole"/>
      <p:bldP spid="1048724" grpId="0" uiExpand="0" build="whole"/>
    </p:bldLst>
  </p:timing>
</p:sld>
</file>

<file path=ppt/slides/slide25.xml><?xml version="1.0" encoding="utf-8"?>
<p:sld xmlns:a="http://schemas.openxmlformats.org/drawingml/2006/main" xmlns:r="http://schemas.openxmlformats.org/officeDocument/2006/relationships" xmlns:p="http://schemas.openxmlformats.org/presentationml/2006/main" show="1" showMasterSp="1">
  <p:cSld>
    <p:spTree>
      <p:nvGrpSpPr>
        <p:cNvPr id="114" name=""/>
        <p:cNvGrpSpPr/>
        <p:nvPr/>
      </p:nvGrpSpPr>
      <p:grpSpPr>
        <a:xfrm rot="0">
          <a:off x="0" y="0"/>
          <a:ext cx="0" cy="0"/>
          <a:chOff x="0" y="0"/>
          <a:chExt cx="0" cy="0"/>
        </a:xfrm>
      </p:grpSpPr>
      <p:sp>
        <p:nvSpPr>
          <p:cNvPr id="1048725" name="Rectangle 2"/>
          <p:cNvSpPr/>
          <p:nvPr/>
        </p:nvSpPr>
        <p:spPr>
          <a:xfrm rot="0">
            <a:off x="755650" y="620712"/>
            <a:ext cx="3505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单极天线的辐射功率为：</a:t>
            </a:r>
            <a:r>
              <a:rPr altLang="en-US" sz="1100" lang="zh-CN"/>
              <a:t> </a:t>
            </a:r>
          </a:p>
        </p:txBody>
      </p:sp>
      <p:graphicFrame>
        <p:nvGraphicFramePr>
          <p:cNvPr id="4194337" name=""/>
          <p:cNvGraphicFramePr>
            <a:graphicFrameLocks/>
          </p:cNvGraphicFramePr>
          <p:nvPr/>
        </p:nvGraphicFramePr>
        <p:xfrm rot="0">
          <a:off x="2843212" y="1125537"/>
          <a:ext cx="3644900" cy="652462"/>
        </p:xfrm>
        <a:graphic>
          <a:graphicData uri="http://schemas.openxmlformats.org/presentationml/2006/ole">
            <mc:AlternateContent xmlns:mc="http://schemas.openxmlformats.org/markup-compatibility/2006">
              <mc:Choice xmlns:v="urn:schemas-microsoft-com:vml" Requires="v">
                <p:oleObj r:id="rId1" spid="" imgH="652462" imgW="3644900" showAsIcon="0" progId="Equation.3">
                  <p:embed followColorScheme="full"/>
                  <p:pic>
                    <p:nvPicPr>
                      <p:cNvPr id="2097203" name="Object 3" descr=""/>
                      <p:cNvPicPr>
                        <a:picLocks/>
                      </p:cNvPicPr>
                      <p:nvPr/>
                    </p:nvPicPr>
                    <p:blipFill>
                      <a:blip xmlns:r="http://schemas.openxmlformats.org/officeDocument/2006/relationships" r:embed="rId2"/>
                      <a:srcRect l="0" t="0" r="0" b="0"/>
                      <a:stretch>
                        <a:fillRect/>
                      </a:stretch>
                    </p:blipFill>
                    <p:spPr>
                      <a:xfrm rot="0">
                        <a:off x="2843212" y="1125537"/>
                        <a:ext cx="3644900" cy="652462"/>
                      </a:xfrm>
                      <a:prstGeom prst="rect"/>
                      <a:noFill/>
                      <a:ln>
                        <a:noFill/>
                      </a:ln>
                    </p:spPr>
                  </p:pic>
                </p:oleObj>
              </mc:Choice>
              <mc:Fallback>
                <p:oleObj r:id="rId1" spid="" imgH="652462" imgW="3644900" showAsIcon="0" progId="Equation.3">
                  <p:embed followColorScheme="full"/>
                  <p:pic>
                    <p:nvPicPr>
                      <p:cNvPr id="2097203" name="Object 3" descr=""/>
                      <p:cNvPicPr>
                        <a:picLocks/>
                      </p:cNvPicPr>
                      <p:nvPr/>
                    </p:nvPicPr>
                    <p:blipFill>
                      <a:blip xmlns:r="http://schemas.openxmlformats.org/officeDocument/2006/relationships" r:embed="rId2"/>
                      <a:srcRect l="0" t="0" r="0" b="0"/>
                      <a:stretch>
                        <a:fillRect/>
                      </a:stretch>
                    </p:blipFill>
                    <p:spPr>
                      <a:xfrm rot="0">
                        <a:off x="2843212" y="1125537"/>
                        <a:ext cx="3644900" cy="652462"/>
                      </a:xfrm>
                      <a:prstGeom prst="rect"/>
                      <a:noFill/>
                      <a:ln>
                        <a:noFill/>
                      </a:ln>
                    </p:spPr>
                  </p:pic>
                </p:oleObj>
              </mc:Fallback>
            </mc:AlternateContent>
          </a:graphicData>
        </a:graphic>
      </p:graphicFrame>
      <p:sp>
        <p:nvSpPr>
          <p:cNvPr id="1048726" name="Rectangle 4"/>
          <p:cNvSpPr/>
          <p:nvPr/>
        </p:nvSpPr>
        <p:spPr>
          <a:xfrm rot="0">
            <a:off x="827087" y="1989137"/>
            <a:ext cx="4454525"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所以单极天线的辐射电阻为：</a:t>
            </a:r>
          </a:p>
        </p:txBody>
      </p:sp>
      <p:graphicFrame>
        <p:nvGraphicFramePr>
          <p:cNvPr id="4194338" name=""/>
          <p:cNvGraphicFramePr>
            <a:graphicFrameLocks/>
          </p:cNvGraphicFramePr>
          <p:nvPr/>
        </p:nvGraphicFramePr>
        <p:xfrm rot="0">
          <a:off x="2771775" y="2420937"/>
          <a:ext cx="4019550" cy="1127125"/>
        </p:xfrm>
        <a:graphic>
          <a:graphicData uri="http://schemas.openxmlformats.org/presentationml/2006/ole">
            <mc:AlternateContent xmlns:mc="http://schemas.openxmlformats.org/markup-compatibility/2006">
              <mc:Choice xmlns:v="urn:schemas-microsoft-com:vml" Requires="v">
                <p:oleObj r:id="rId3" spid="" imgH="1127125" imgW="4019550" showAsIcon="0" progId="Equation.3">
                  <p:embed followColorScheme="full"/>
                  <p:pic>
                    <p:nvPicPr>
                      <p:cNvPr id="2097204" name="Object 5" descr=""/>
                      <p:cNvPicPr>
                        <a:picLocks/>
                      </p:cNvPicPr>
                      <p:nvPr/>
                    </p:nvPicPr>
                    <p:blipFill>
                      <a:blip xmlns:r="http://schemas.openxmlformats.org/officeDocument/2006/relationships" r:embed="rId4"/>
                      <a:srcRect l="0" t="0" r="0" b="0"/>
                      <a:stretch>
                        <a:fillRect/>
                      </a:stretch>
                    </p:blipFill>
                    <p:spPr>
                      <a:xfrm rot="0">
                        <a:off x="2771775" y="2420937"/>
                        <a:ext cx="4019550" cy="1127125"/>
                      </a:xfrm>
                      <a:prstGeom prst="rect"/>
                      <a:noFill/>
                      <a:ln>
                        <a:noFill/>
                      </a:ln>
                    </p:spPr>
                  </p:pic>
                </p:oleObj>
              </mc:Choice>
              <mc:Fallback>
                <p:oleObj r:id="rId3" spid="" imgH="1127125" imgW="4019550" showAsIcon="0" progId="Equation.3">
                  <p:embed followColorScheme="full"/>
                  <p:pic>
                    <p:nvPicPr>
                      <p:cNvPr id="2097204" name="Object 5" descr=""/>
                      <p:cNvPicPr>
                        <a:picLocks/>
                      </p:cNvPicPr>
                      <p:nvPr/>
                    </p:nvPicPr>
                    <p:blipFill>
                      <a:blip xmlns:r="http://schemas.openxmlformats.org/officeDocument/2006/relationships" r:embed="rId4"/>
                      <a:srcRect l="0" t="0" r="0" b="0"/>
                      <a:stretch>
                        <a:fillRect/>
                      </a:stretch>
                    </p:blipFill>
                    <p:spPr>
                      <a:xfrm rot="0">
                        <a:off x="2771775" y="2420937"/>
                        <a:ext cx="4019550" cy="1127125"/>
                      </a:xfrm>
                      <a:prstGeom prst="rect"/>
                      <a:noFill/>
                      <a:ln>
                        <a:noFill/>
                      </a:ln>
                    </p:spPr>
                  </p:pic>
                </p:oleObj>
              </mc:Fallback>
            </mc:AlternateContent>
          </a:graphicData>
        </a:graphic>
      </p:graphicFrame>
      <p:sp>
        <p:nvSpPr>
          <p:cNvPr id="1048727" name="Rectangle 6"/>
          <p:cNvSpPr/>
          <p:nvPr/>
        </p:nvSpPr>
        <p:spPr>
          <a:xfrm rot="0">
            <a:off x="684212" y="3810000"/>
            <a:ext cx="3125787"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用</a:t>
            </a:r>
            <a:r>
              <a:rPr altLang="zh-CN" b="1" sz="2000" lang="en-US">
                <a:latin typeface="Times New Roman" pitchFamily="18" charset="0"/>
              </a:rPr>
              <a:t>MATLAB</a:t>
            </a:r>
            <a:r>
              <a:rPr altLang="en-US" b="1" sz="2000" lang="zh-CN">
                <a:latin typeface="Times New Roman" pitchFamily="18" charset="0"/>
              </a:rPr>
              <a:t>编程计算得：</a:t>
            </a:r>
          </a:p>
        </p:txBody>
      </p:sp>
      <p:graphicFrame>
        <p:nvGraphicFramePr>
          <p:cNvPr id="4194339" name=""/>
          <p:cNvGraphicFramePr>
            <a:graphicFrameLocks/>
          </p:cNvGraphicFramePr>
          <p:nvPr/>
        </p:nvGraphicFramePr>
        <p:xfrm rot="0">
          <a:off x="3733800" y="3825875"/>
          <a:ext cx="1828800" cy="406400"/>
        </p:xfrm>
        <a:graphic>
          <a:graphicData uri="http://schemas.openxmlformats.org/presentationml/2006/ole">
            <mc:AlternateContent xmlns:mc="http://schemas.openxmlformats.org/markup-compatibility/2006">
              <mc:Choice xmlns:v="urn:schemas-microsoft-com:vml" Requires="v">
                <p:oleObj r:id="rId5" spid="" imgH="406400" imgW="1828800" showAsIcon="0" progId="Equation.3">
                  <p:embed followColorScheme="full"/>
                  <p:pic>
                    <p:nvPicPr>
                      <p:cNvPr id="2097205" name="Object 7" descr=""/>
                      <p:cNvPicPr>
                        <a:picLocks/>
                      </p:cNvPicPr>
                      <p:nvPr/>
                    </p:nvPicPr>
                    <p:blipFill>
                      <a:blip xmlns:r="http://schemas.openxmlformats.org/officeDocument/2006/relationships" r:embed="rId6"/>
                      <a:srcRect l="0" t="0" r="0" b="0"/>
                      <a:stretch>
                        <a:fillRect/>
                      </a:stretch>
                    </p:blipFill>
                    <p:spPr>
                      <a:xfrm rot="0">
                        <a:off x="3733800" y="3825875"/>
                        <a:ext cx="1828800" cy="406400"/>
                      </a:xfrm>
                      <a:prstGeom prst="rect"/>
                      <a:noFill/>
                      <a:ln>
                        <a:noFill/>
                      </a:ln>
                    </p:spPr>
                  </p:pic>
                </p:oleObj>
              </mc:Choice>
              <mc:Fallback>
                <p:oleObj r:id="rId5" spid="" imgH="406400" imgW="1828800" showAsIcon="0" progId="Equation.3">
                  <p:embed followColorScheme="full"/>
                  <p:pic>
                    <p:nvPicPr>
                      <p:cNvPr id="2097205" name="Object 7" descr=""/>
                      <p:cNvPicPr>
                        <a:picLocks/>
                      </p:cNvPicPr>
                      <p:nvPr/>
                    </p:nvPicPr>
                    <p:blipFill>
                      <a:blip xmlns:r="http://schemas.openxmlformats.org/officeDocument/2006/relationships" r:embed="rId6"/>
                      <a:srcRect l="0" t="0" r="0" b="0"/>
                      <a:stretch>
                        <a:fillRect/>
                      </a:stretch>
                    </p:blipFill>
                    <p:spPr>
                      <a:xfrm rot="0">
                        <a:off x="3733800" y="3825875"/>
                        <a:ext cx="1828800" cy="406400"/>
                      </a:xfrm>
                      <a:prstGeom prst="rect"/>
                      <a:noFill/>
                      <a:ln>
                        <a:noFill/>
                      </a:ln>
                    </p:spPr>
                  </p:pic>
                </p:oleObj>
              </mc:Fallback>
            </mc:AlternateContent>
          </a:graphicData>
        </a:graphic>
      </p:graphicFrame>
      <p:sp>
        <p:nvSpPr>
          <p:cNvPr id="1048728" name="AutoShape 8"/>
          <p:cNvSpPr/>
          <p:nvPr/>
        </p:nvSpPr>
        <p:spPr>
          <a:xfrm rot="0">
            <a:off x="6400800" y="3733800"/>
            <a:ext cx="2286000" cy="1371600"/>
          </a:xfrm>
          <a:prstGeom prst="cloudCallout">
            <a:avLst>
              <a:gd name="adj1" fmla="val -33264"/>
              <a:gd name="adj2" fmla="val -29977"/>
            </a:avLst>
          </a:prstGeom>
          <a:gradFill rotWithShape="0">
            <a:gsLst>
              <a:gs pos="0">
                <a:schemeClr val="accent1">
                  <a:alpha val="100000"/>
                </a:schemeClr>
              </a:gs>
              <a:gs pos="100000">
                <a:schemeClr val="lt1">
                  <a:alpha val="100000"/>
                </a:schemeClr>
              </a:gs>
            </a:gsLst>
            <a:path path="rect">
              <a:fillToRect l="0" t="0" r="100000" b="100000"/>
            </a:path>
          </a:gradFill>
          <a:ln w="9525" cap="flat" cmpd="sng">
            <a:solidFill>
              <a:srgbClr val="ED6613">
                <a:alpha val="100000"/>
              </a:srgbClr>
            </a:solidFill>
            <a:prstDash val="solid"/>
            <a:miter/>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b="1" sz="1600" lang="zh-CN">
                <a:solidFill>
                  <a:srgbClr val="000000"/>
                </a:solidFill>
                <a:latin typeface="宋体" pitchFamily="2" charset="-122"/>
              </a:rPr>
              <a:t>当天线高度</a:t>
            </a:r>
            <a:r>
              <a:rPr altLang="zh-CN" b="1" sz="1600" i="1" lang="en-US">
                <a:solidFill>
                  <a:srgbClr val="000000"/>
                </a:solidFill>
                <a:latin typeface="Times New Roman" pitchFamily="18" charset="0"/>
              </a:rPr>
              <a:t>h&lt;&lt;</a:t>
            </a:r>
            <a:r>
              <a:rPr altLang="zh-CN" b="1" sz="1600" i="1" lang="en-US">
                <a:solidFill>
                  <a:srgbClr val="000000"/>
                </a:solidFill>
                <a:latin typeface="Times New Roman" pitchFamily="18" charset="0"/>
                <a:sym typeface="Symbol" pitchFamily="18" charset="2"/>
              </a:rPr>
              <a:t> </a:t>
            </a:r>
            <a:r>
              <a:rPr altLang="en-US" b="1" sz="1600" lang="zh-CN">
                <a:solidFill>
                  <a:srgbClr val="000000"/>
                </a:solidFill>
                <a:latin typeface="宋体" pitchFamily="2" charset="-122"/>
              </a:rPr>
              <a:t>时，辐射电阻和效率是很低的</a:t>
            </a:r>
            <a:r>
              <a:rPr altLang="en-US" sz="1600" lang="zh-CN">
                <a:solidFill>
                  <a:srgbClr val="000000"/>
                </a:solidFill>
                <a:latin typeface="宋体" pitchFamily="2" charset="-122"/>
              </a:rPr>
              <a:t>。</a:t>
            </a:r>
            <a:r>
              <a:rPr altLang="en-US" sz="1600" lang="zh-CN"/>
              <a:t> </a:t>
            </a:r>
          </a:p>
        </p:txBody>
      </p:sp>
      <p:sp>
        <p:nvSpPr>
          <p:cNvPr id="1048729" name="Text Box 9"/>
          <p:cNvSpPr txBox="1"/>
          <p:nvPr/>
        </p:nvSpPr>
        <p:spPr>
          <a:xfrm rot="0">
            <a:off x="838200" y="4419600"/>
            <a:ext cx="2484437" cy="396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Times New Roman" pitchFamily="18" charset="0"/>
              </a:rPr>
              <a:t>根据效率的定义有：</a:t>
            </a:r>
          </a:p>
        </p:txBody>
      </p:sp>
      <p:sp>
        <p:nvSpPr>
          <p:cNvPr id="1048730" name="Rectangle 10"/>
          <p:cNvSpPr/>
          <p:nvPr/>
        </p:nvSpPr>
        <p:spPr>
          <a:xfrm rot="0">
            <a:off x="6350000" y="5181600"/>
            <a:ext cx="457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latin typeface="Arial" pitchFamily="34" charset="0"/>
              </a:rPr>
              <a:t>% </a:t>
            </a:r>
          </a:p>
        </p:txBody>
      </p:sp>
      <p:graphicFrame>
        <p:nvGraphicFramePr>
          <p:cNvPr id="4194340" name=""/>
          <p:cNvGraphicFramePr>
            <a:graphicFrameLocks/>
          </p:cNvGraphicFramePr>
          <p:nvPr/>
        </p:nvGraphicFramePr>
        <p:xfrm rot="0">
          <a:off x="2362200" y="5029200"/>
          <a:ext cx="4038600" cy="754062"/>
        </p:xfrm>
        <a:graphic>
          <a:graphicData uri="http://schemas.openxmlformats.org/presentationml/2006/ole">
            <mc:AlternateContent xmlns:mc="http://schemas.openxmlformats.org/markup-compatibility/2006">
              <mc:Choice xmlns:v="urn:schemas-microsoft-com:vml" Requires="v">
                <p:oleObj r:id="rId7" spid="" imgH="754062" imgW="4038600" showAsIcon="0" progId="Equation.3">
                  <p:embed followColorScheme="full"/>
                  <p:pic>
                    <p:nvPicPr>
                      <p:cNvPr id="2097206" name="Object 11" descr=""/>
                      <p:cNvPicPr>
                        <a:picLocks/>
                      </p:cNvPicPr>
                      <p:nvPr/>
                    </p:nvPicPr>
                    <p:blipFill>
                      <a:blip xmlns:r="http://schemas.openxmlformats.org/officeDocument/2006/relationships" r:embed="rId8"/>
                      <a:srcRect l="0" t="0" r="0" b="0"/>
                      <a:stretch>
                        <a:fillRect/>
                      </a:stretch>
                    </p:blipFill>
                    <p:spPr>
                      <a:xfrm rot="0">
                        <a:off x="2362200" y="5029200"/>
                        <a:ext cx="4038600" cy="754062"/>
                      </a:xfrm>
                      <a:prstGeom prst="rect"/>
                      <a:noFill/>
                      <a:ln>
                        <a:noFill/>
                      </a:ln>
                    </p:spPr>
                  </p:pic>
                </p:oleObj>
              </mc:Choice>
              <mc:Fallback>
                <p:oleObj r:id="rId7" spid="" imgH="754062" imgW="4038600" showAsIcon="0" progId="Equation.3">
                  <p:embed followColorScheme="full"/>
                  <p:pic>
                    <p:nvPicPr>
                      <p:cNvPr id="2097206" name="Object 11" descr=""/>
                      <p:cNvPicPr>
                        <a:picLocks/>
                      </p:cNvPicPr>
                      <p:nvPr/>
                    </p:nvPicPr>
                    <p:blipFill>
                      <a:blip xmlns:r="http://schemas.openxmlformats.org/officeDocument/2006/relationships" r:embed="rId8"/>
                      <a:srcRect l="0" t="0" r="0" b="0"/>
                      <a:stretch>
                        <a:fillRect/>
                      </a:stretch>
                    </p:blipFill>
                    <p:spPr>
                      <a:xfrm rot="0">
                        <a:off x="2362200" y="5029200"/>
                        <a:ext cx="4038600" cy="754062"/>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25"/>
                                        </p:tgtEl>
                                        <p:attrNameLst>
                                          <p:attrName>style.visibility</p:attrName>
                                        </p:attrNameLst>
                                      </p:cBhvr>
                                      <p:to>
                                        <p:strVal val="visible"/>
                                      </p:to>
                                    </p:set>
                                    <p:anim calcmode="lin" valueType="num">
                                      <p:cBhvr additive="base">
                                        <p:cTn dur="500" fill="hold" id="7"/>
                                        <p:tgtEl>
                                          <p:spTgt spid="1048725"/>
                                        </p:tgtEl>
                                        <p:attrNameLst>
                                          <p:attrName>ppt_x</p:attrName>
                                        </p:attrNameLst>
                                      </p:cBhvr>
                                      <p:tavLst>
                                        <p:tav tm="0">
                                          <p:val>
                                            <p:strVal val="1+#ppt_w/2"/>
                                          </p:val>
                                        </p:tav>
                                        <p:tav tm="100000">
                                          <p:val>
                                            <p:strVal val="#ppt_x"/>
                                          </p:val>
                                        </p:tav>
                                      </p:tavLst>
                                    </p:anim>
                                    <p:anim calcmode="lin" valueType="num">
                                      <p:cBhvr additive="base">
                                        <p:cTn dur="500" fill="hold" id="8"/>
                                        <p:tgtEl>
                                          <p:spTgt spid="1048725"/>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9">
                                  <p:stCondLst>
                                    <p:cond delay="0"/>
                                  </p:stCondLst>
                                  <p:childTnLst>
                                    <p:set>
                                      <p:cBhvr>
                                        <p:cTn dur="1" fill="hold" id="12">
                                          <p:stCondLst>
                                            <p:cond delay="0"/>
                                          </p:stCondLst>
                                        </p:cTn>
                                        <p:tgtEl>
                                          <p:spTgt spid="4194337"/>
                                        </p:tgtEl>
                                        <p:attrNameLst>
                                          <p:attrName>style.visibility</p:attrName>
                                        </p:attrNameLst>
                                      </p:cBhvr>
                                      <p:to>
                                        <p:strVal val="visible"/>
                                      </p:to>
                                    </p:set>
                                    <p:anim calcmode="lin" valueType="num">
                                      <p:cBhvr additive="base">
                                        <p:cTn dur="500" fill="hold" id="13"/>
                                        <p:tgtEl>
                                          <p:spTgt spid="4194337"/>
                                        </p:tgtEl>
                                        <p:attrNameLst>
                                          <p:attrName>ppt_x</p:attrName>
                                        </p:attrNameLst>
                                      </p:cBhvr>
                                      <p:tavLst>
                                        <p:tav tm="0">
                                          <p:val>
                                            <p:strVal val="0-#ppt_w/2"/>
                                          </p:val>
                                        </p:tav>
                                        <p:tav tm="100000">
                                          <p:val>
                                            <p:strVal val="#ppt_x"/>
                                          </p:val>
                                        </p:tav>
                                      </p:tavLst>
                                    </p:anim>
                                    <p:anim calcmode="lin" valueType="num">
                                      <p:cBhvr additive="base">
                                        <p:cTn dur="500" fill="hold" id="14"/>
                                        <p:tgtEl>
                                          <p:spTgt spid="4194337"/>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6">
                                  <p:stCondLst>
                                    <p:cond delay="0"/>
                                  </p:stCondLst>
                                  <p:childTnLst>
                                    <p:set>
                                      <p:cBhvr>
                                        <p:cTn dur="1" fill="hold" id="18">
                                          <p:stCondLst>
                                            <p:cond delay="0"/>
                                          </p:stCondLst>
                                        </p:cTn>
                                        <p:tgtEl>
                                          <p:spTgt spid="1048726"/>
                                        </p:tgtEl>
                                        <p:attrNameLst>
                                          <p:attrName>style.visibility</p:attrName>
                                        </p:attrNameLst>
                                      </p:cBhvr>
                                      <p:to>
                                        <p:strVal val="visible"/>
                                      </p:to>
                                    </p:set>
                                    <p:anim calcmode="lin" valueType="num">
                                      <p:cBhvr additive="base">
                                        <p:cTn dur="500" fill="hold" id="19"/>
                                        <p:tgtEl>
                                          <p:spTgt spid="1048726"/>
                                        </p:tgtEl>
                                        <p:attrNameLst>
                                          <p:attrName>ppt_x</p:attrName>
                                        </p:attrNameLst>
                                      </p:cBhvr>
                                      <p:tavLst>
                                        <p:tav tm="0">
                                          <p:val>
                                            <p:strVal val="1+#ppt_w/2"/>
                                          </p:val>
                                        </p:tav>
                                        <p:tav tm="100000">
                                          <p:val>
                                            <p:strVal val="#ppt_x"/>
                                          </p:val>
                                        </p:tav>
                                      </p:tavLst>
                                    </p:anim>
                                    <p:anim calcmode="lin" valueType="num">
                                      <p:cBhvr additive="base">
                                        <p:cTn dur="500" fill="hold" id="20"/>
                                        <p:tgtEl>
                                          <p:spTgt spid="1048726"/>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6" presetSubtype="42">
                                  <p:stCondLst>
                                    <p:cond delay="0"/>
                                  </p:stCondLst>
                                  <p:childTnLst>
                                    <p:set>
                                      <p:cBhvr>
                                        <p:cTn dur="1" fill="hold" id="24">
                                          <p:stCondLst>
                                            <p:cond delay="0"/>
                                          </p:stCondLst>
                                        </p:cTn>
                                        <p:tgtEl>
                                          <p:spTgt spid="4194338"/>
                                        </p:tgtEl>
                                        <p:attrNameLst>
                                          <p:attrName>style.visibility</p:attrName>
                                        </p:attrNameLst>
                                      </p:cBhvr>
                                      <p:to>
                                        <p:strVal val="visible"/>
                                      </p:to>
                                    </p:set>
                                    <p:animEffect transition="in" filter="barn(outHorizontal)">
                                      <p:cBhvr>
                                        <p:cTn dur="500" id="25"/>
                                        <p:tgtEl>
                                          <p:spTgt spid="4194338"/>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 presetSubtype="12">
                                  <p:stCondLst>
                                    <p:cond delay="0"/>
                                  </p:stCondLst>
                                  <p:childTnLst>
                                    <p:set>
                                      <p:cBhvr>
                                        <p:cTn dur="1" fill="hold" id="29">
                                          <p:stCondLst>
                                            <p:cond delay="0"/>
                                          </p:stCondLst>
                                        </p:cTn>
                                        <p:tgtEl>
                                          <p:spTgt spid="1048727"/>
                                        </p:tgtEl>
                                        <p:attrNameLst>
                                          <p:attrName>style.visibility</p:attrName>
                                        </p:attrNameLst>
                                      </p:cBhvr>
                                      <p:to>
                                        <p:strVal val="visible"/>
                                      </p:to>
                                    </p:set>
                                    <p:anim calcmode="lin" valueType="num">
                                      <p:cBhvr additive="base">
                                        <p:cTn dur="500" fill="hold" id="30"/>
                                        <p:tgtEl>
                                          <p:spTgt spid="1048727"/>
                                        </p:tgtEl>
                                        <p:attrNameLst>
                                          <p:attrName>ppt_x</p:attrName>
                                        </p:attrNameLst>
                                      </p:cBhvr>
                                      <p:tavLst>
                                        <p:tav tm="0">
                                          <p:val>
                                            <p:strVal val="0-#ppt_w/2"/>
                                          </p:val>
                                        </p:tav>
                                        <p:tav tm="100000">
                                          <p:val>
                                            <p:strVal val="#ppt_x"/>
                                          </p:val>
                                        </p:tav>
                                      </p:tavLst>
                                    </p:anim>
                                    <p:anim calcmode="lin" valueType="num">
                                      <p:cBhvr additive="base">
                                        <p:cTn dur="500" fill="hold" id="31"/>
                                        <p:tgtEl>
                                          <p:spTgt spid="1048727"/>
                                        </p:tgtEl>
                                        <p:attrNameLst>
                                          <p:attrName>ppt_y</p:attrName>
                                        </p:attrNameLst>
                                      </p:cBhvr>
                                      <p:tavLst>
                                        <p:tav tm="0">
                                          <p:val>
                                            <p:strVal val="1+#ppt_h/2"/>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 presetSubtype="12">
                                  <p:stCondLst>
                                    <p:cond delay="0"/>
                                  </p:stCondLst>
                                  <p:childTnLst>
                                    <p:set>
                                      <p:cBhvr>
                                        <p:cTn dur="1" fill="hold" id="35">
                                          <p:stCondLst>
                                            <p:cond delay="0"/>
                                          </p:stCondLst>
                                        </p:cTn>
                                        <p:tgtEl>
                                          <p:spTgt spid="4194339"/>
                                        </p:tgtEl>
                                        <p:attrNameLst>
                                          <p:attrName>style.visibility</p:attrName>
                                        </p:attrNameLst>
                                      </p:cBhvr>
                                      <p:to>
                                        <p:strVal val="visible"/>
                                      </p:to>
                                    </p:set>
                                    <p:anim calcmode="lin" valueType="num">
                                      <p:cBhvr additive="base">
                                        <p:cTn dur="500" fill="hold" id="36"/>
                                        <p:tgtEl>
                                          <p:spTgt spid="4194339"/>
                                        </p:tgtEl>
                                        <p:attrNameLst>
                                          <p:attrName>ppt_x</p:attrName>
                                        </p:attrNameLst>
                                      </p:cBhvr>
                                      <p:tavLst>
                                        <p:tav tm="0">
                                          <p:val>
                                            <p:strVal val="0-#ppt_w/2"/>
                                          </p:val>
                                        </p:tav>
                                        <p:tav tm="100000">
                                          <p:val>
                                            <p:strVal val="#ppt_x"/>
                                          </p:val>
                                        </p:tav>
                                      </p:tavLst>
                                    </p:anim>
                                    <p:anim calcmode="lin" valueType="num">
                                      <p:cBhvr additive="base">
                                        <p:cTn dur="500" fill="hold" id="37"/>
                                        <p:tgtEl>
                                          <p:spTgt spid="4194339"/>
                                        </p:tgtEl>
                                        <p:attrNameLst>
                                          <p:attrName>ppt_y</p:attrName>
                                        </p:attrNameLst>
                                      </p:cBhvr>
                                      <p:tavLst>
                                        <p:tav tm="0">
                                          <p:val>
                                            <p:strVal val="1+#ppt_h/2"/>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 presetSubtype="9">
                                  <p:stCondLst>
                                    <p:cond delay="0"/>
                                  </p:stCondLst>
                                  <p:childTnLst>
                                    <p:set>
                                      <p:cBhvr>
                                        <p:cTn dur="1" fill="hold" id="41">
                                          <p:stCondLst>
                                            <p:cond delay="0"/>
                                          </p:stCondLst>
                                        </p:cTn>
                                        <p:tgtEl>
                                          <p:spTgt spid="1048729"/>
                                        </p:tgtEl>
                                        <p:attrNameLst>
                                          <p:attrName>style.visibility</p:attrName>
                                        </p:attrNameLst>
                                      </p:cBhvr>
                                      <p:to>
                                        <p:strVal val="visible"/>
                                      </p:to>
                                    </p:set>
                                    <p:anim calcmode="lin" valueType="num">
                                      <p:cBhvr additive="base">
                                        <p:cTn dur="500" fill="hold" id="42"/>
                                        <p:tgtEl>
                                          <p:spTgt spid="1048729"/>
                                        </p:tgtEl>
                                        <p:attrNameLst>
                                          <p:attrName>ppt_x</p:attrName>
                                        </p:attrNameLst>
                                      </p:cBhvr>
                                      <p:tavLst>
                                        <p:tav tm="0">
                                          <p:val>
                                            <p:strVal val="0-#ppt_w/2"/>
                                          </p:val>
                                        </p:tav>
                                        <p:tav tm="100000">
                                          <p:val>
                                            <p:strVal val="#ppt_x"/>
                                          </p:val>
                                        </p:tav>
                                      </p:tavLst>
                                    </p:anim>
                                    <p:anim calcmode="lin" valueType="num">
                                      <p:cBhvr additive="base">
                                        <p:cTn dur="500" fill="hold" id="43"/>
                                        <p:tgtEl>
                                          <p:spTgt spid="1048729"/>
                                        </p:tgtEl>
                                        <p:attrNameLst>
                                          <p:attrName>ppt_y</p:attrName>
                                        </p:attrNameLst>
                                      </p:cBhvr>
                                      <p:tavLst>
                                        <p:tav tm="0">
                                          <p:val>
                                            <p:strVal val="0-#ppt_h/2"/>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3" presetSubtype="5">
                                  <p:stCondLst>
                                    <p:cond delay="0"/>
                                  </p:stCondLst>
                                  <p:childTnLst>
                                    <p:set>
                                      <p:cBhvr>
                                        <p:cTn dur="1" fill="hold" id="47">
                                          <p:stCondLst>
                                            <p:cond delay="0"/>
                                          </p:stCondLst>
                                        </p:cTn>
                                        <p:tgtEl>
                                          <p:spTgt spid="4194340"/>
                                        </p:tgtEl>
                                        <p:attrNameLst>
                                          <p:attrName>style.visibility</p:attrName>
                                        </p:attrNameLst>
                                      </p:cBhvr>
                                      <p:to>
                                        <p:strVal val="visible"/>
                                      </p:to>
                                    </p:set>
                                    <p:animEffect transition="in" filter="blinds(vertical)">
                                      <p:cBhvr>
                                        <p:cTn dur="500" id="48"/>
                                        <p:tgtEl>
                                          <p:spTgt spid="4194340"/>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 presetSubtype="3">
                                  <p:stCondLst>
                                    <p:cond delay="0"/>
                                  </p:stCondLst>
                                  <p:childTnLst>
                                    <p:set>
                                      <p:cBhvr>
                                        <p:cTn dur="1" fill="hold" id="52">
                                          <p:stCondLst>
                                            <p:cond delay="0"/>
                                          </p:stCondLst>
                                        </p:cTn>
                                        <p:tgtEl>
                                          <p:spTgt spid="1048730"/>
                                        </p:tgtEl>
                                        <p:attrNameLst>
                                          <p:attrName>style.visibility</p:attrName>
                                        </p:attrNameLst>
                                      </p:cBhvr>
                                      <p:to>
                                        <p:strVal val="visible"/>
                                      </p:to>
                                    </p:set>
                                    <p:anim calcmode="lin" valueType="num">
                                      <p:cBhvr additive="base">
                                        <p:cTn dur="500" fill="hold" id="53"/>
                                        <p:tgtEl>
                                          <p:spTgt spid="1048730"/>
                                        </p:tgtEl>
                                        <p:attrNameLst>
                                          <p:attrName>ppt_x</p:attrName>
                                        </p:attrNameLst>
                                      </p:cBhvr>
                                      <p:tavLst>
                                        <p:tav tm="0">
                                          <p:val>
                                            <p:strVal val="1+#ppt_w/2"/>
                                          </p:val>
                                        </p:tav>
                                        <p:tav tm="100000">
                                          <p:val>
                                            <p:strVal val="#ppt_x"/>
                                          </p:val>
                                        </p:tav>
                                      </p:tavLst>
                                    </p:anim>
                                    <p:anim calcmode="lin" valueType="num">
                                      <p:cBhvr additive="base">
                                        <p:cTn dur="500" fill="hold" id="54"/>
                                        <p:tgtEl>
                                          <p:spTgt spid="1048730"/>
                                        </p:tgtEl>
                                        <p:attrNameLst>
                                          <p:attrName>ppt_y</p:attrName>
                                        </p:attrNameLst>
                                      </p:cBhvr>
                                      <p:tavLst>
                                        <p:tav tm="0">
                                          <p:val>
                                            <p:strVal val="0-#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3" presetSubtype="288">
                                  <p:stCondLst>
                                    <p:cond delay="0"/>
                                  </p:stCondLst>
                                  <p:childTnLst>
                                    <p:set>
                                      <p:cBhvr>
                                        <p:cTn dur="1" fill="hold" id="58">
                                          <p:stCondLst>
                                            <p:cond delay="0"/>
                                          </p:stCondLst>
                                        </p:cTn>
                                        <p:tgtEl>
                                          <p:spTgt spid="1048728"/>
                                        </p:tgtEl>
                                        <p:attrNameLst>
                                          <p:attrName>style.visibility</p:attrName>
                                        </p:attrNameLst>
                                      </p:cBhvr>
                                      <p:to>
                                        <p:strVal val="visible"/>
                                      </p:to>
                                    </p:set>
                                    <p:anim calcmode="lin" valueType="num">
                                      <p:cBhvr>
                                        <p:cTn dur="500" fill="hold" id="59"/>
                                        <p:tgtEl>
                                          <p:spTgt spid="1048728"/>
                                        </p:tgtEl>
                                        <p:attrNameLst>
                                          <p:attrName>ppt_w</p:attrName>
                                        </p:attrNameLst>
                                      </p:cBhvr>
                                      <p:tavLst>
                                        <p:tav tm="0">
                                          <p:val>
                                            <p:strVal val="4/3*#ppt_w"/>
                                          </p:val>
                                        </p:tav>
                                        <p:tav tm="100000">
                                          <p:val>
                                            <p:strVal val="#ppt_w"/>
                                          </p:val>
                                        </p:tav>
                                      </p:tavLst>
                                    </p:anim>
                                    <p:anim calcmode="lin" valueType="num">
                                      <p:cBhvr>
                                        <p:cTn dur="500" fill="hold" id="60"/>
                                        <p:tgtEl>
                                          <p:spTgt spid="10487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5" grpId="0" uiExpand="0" build="whole"/>
      <p:bldP spid="1048726" grpId="0" uiExpand="0" build="whole"/>
      <p:bldP spid="1048727" grpId="0" uiExpand="0" build="whole"/>
      <p:bldP spid="1048728" grpId="0" uiExpand="0" build="whole" animBg="1"/>
      <p:bldP spid="1048729" grpId="0" uiExpand="0" build="whole"/>
      <p:bldP spid="1048730" grpId="0" uiExpand="0" build="whole"/>
    </p:bldLst>
  </p:timing>
</p:sld>
</file>

<file path=ppt/slides/slide26.xml><?xml version="1.0" encoding="utf-8"?>
<p:sld xmlns:a="http://schemas.openxmlformats.org/drawingml/2006/main" xmlns:r="http://schemas.openxmlformats.org/officeDocument/2006/relationships" xmlns:p="http://schemas.openxmlformats.org/presentationml/2006/main" show="1" showMasterSp="1">
  <p:cSld>
    <p:spTree>
      <p:nvGrpSpPr>
        <p:cNvPr id="115" name=""/>
        <p:cNvGrpSpPr/>
        <p:nvPr/>
      </p:nvGrpSpPr>
      <p:grpSpPr>
        <a:xfrm rot="0">
          <a:off x="0" y="0"/>
          <a:ext cx="0" cy="0"/>
          <a:chOff x="0" y="0"/>
          <a:chExt cx="0" cy="0"/>
        </a:xfrm>
      </p:grpSpPr>
      <p:sp>
        <p:nvSpPr>
          <p:cNvPr id="1048731" name="Rectangle 2"/>
          <p:cNvSpPr/>
          <p:nvPr/>
        </p:nvSpPr>
        <p:spPr>
          <a:xfrm rot="0">
            <a:off x="762000" y="762000"/>
            <a:ext cx="37338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(3) 提高单极天线效率的方法</a:t>
            </a:r>
          </a:p>
        </p:txBody>
      </p:sp>
      <p:sp>
        <p:nvSpPr>
          <p:cNvPr id="1048732" name="Rectangle 3"/>
          <p:cNvSpPr/>
          <p:nvPr/>
        </p:nvSpPr>
        <p:spPr>
          <a:xfrm rot="0">
            <a:off x="685800" y="1295400"/>
            <a:ext cx="815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indent="-76200" latinLnBrk="1" lvl="0">
              <a:buNone/>
              <a:tabLst>
                <a:tab algn="l" pos="228600"/>
              </a:tabLst>
            </a:pPr>
            <a:r>
              <a:rPr altLang="en-US" b="1" sz="2000" lang="zh-CN">
                <a:latin typeface="Times New Roman" pitchFamily="18" charset="0"/>
              </a:rPr>
              <a:t>提高单极天线效率的方法：一是提高辐射电阻；二是降低损耗电阻。</a:t>
            </a:r>
          </a:p>
        </p:txBody>
      </p:sp>
      <p:graphicFrame>
        <p:nvGraphicFramePr>
          <p:cNvPr id="4194341" name=""/>
          <p:cNvGraphicFramePr>
            <a:graphicFrameLocks/>
          </p:cNvGraphicFramePr>
          <p:nvPr/>
        </p:nvGraphicFramePr>
        <p:xfrm rot="0">
          <a:off x="1447800" y="3733800"/>
          <a:ext cx="6858000" cy="1657350"/>
        </p:xfrm>
        <a:graphic>
          <a:graphicData uri="http://schemas.openxmlformats.org/presentationml/2006/ole">
            <mc:AlternateContent xmlns:mc="http://schemas.openxmlformats.org/markup-compatibility/2006">
              <mc:Choice xmlns:v="urn:schemas-microsoft-com:vml" Requires="v">
                <p:oleObj r:id="rId1" spid="" imgH="1657350" imgW="6858000" showAsIcon="0" progId="PBrush">
                  <p:embed followColorScheme="full"/>
                  <p:pic>
                    <p:nvPicPr>
                      <p:cNvPr id="2097207" name="Object 4" descr=""/>
                      <p:cNvPicPr>
                        <a:picLocks/>
                      </p:cNvPicPr>
                      <p:nvPr/>
                    </p:nvPicPr>
                    <p:blipFill>
                      <a:blip xmlns:r="http://schemas.openxmlformats.org/officeDocument/2006/relationships" r:embed="rId2"/>
                      <a:srcRect l="0" t="0" r="0" b="0"/>
                      <a:stretch>
                        <a:fillRect/>
                      </a:stretch>
                    </p:blipFill>
                    <p:spPr>
                      <a:xfrm rot="0">
                        <a:off x="1447800" y="3733800"/>
                        <a:ext cx="6858000" cy="1657350"/>
                      </a:xfrm>
                      <a:prstGeom prst="rect"/>
                      <a:noFill/>
                      <a:ln>
                        <a:noFill/>
                      </a:ln>
                    </p:spPr>
                  </p:pic>
                </p:oleObj>
              </mc:Choice>
              <mc:Fallback>
                <p:oleObj r:id="rId1" spid="" imgH="1657350" imgW="6858000" showAsIcon="0" progId="PBrush">
                  <p:embed followColorScheme="full"/>
                  <p:pic>
                    <p:nvPicPr>
                      <p:cNvPr id="2097207" name="Object 4" descr=""/>
                      <p:cNvPicPr>
                        <a:picLocks/>
                      </p:cNvPicPr>
                      <p:nvPr/>
                    </p:nvPicPr>
                    <p:blipFill>
                      <a:blip xmlns:r="http://schemas.openxmlformats.org/officeDocument/2006/relationships" r:embed="rId2"/>
                      <a:srcRect l="0" t="0" r="0" b="0"/>
                      <a:stretch>
                        <a:fillRect/>
                      </a:stretch>
                    </p:blipFill>
                    <p:spPr>
                      <a:xfrm rot="0">
                        <a:off x="1447800" y="3733800"/>
                        <a:ext cx="6858000" cy="1657350"/>
                      </a:xfrm>
                      <a:prstGeom prst="rect"/>
                      <a:noFill/>
                      <a:ln>
                        <a:noFill/>
                      </a:ln>
                    </p:spPr>
                  </p:pic>
                </p:oleObj>
              </mc:Fallback>
            </mc:AlternateContent>
          </a:graphicData>
        </a:graphic>
      </p:graphicFrame>
      <p:sp>
        <p:nvSpPr>
          <p:cNvPr id="1048733" name="AutoShape 5"/>
          <p:cNvSpPr/>
          <p:nvPr/>
        </p:nvSpPr>
        <p:spPr>
          <a:xfrm rot="0">
            <a:off x="762000" y="4343400"/>
            <a:ext cx="1066800" cy="304800"/>
          </a:xfrm>
          <a:prstGeom prst="borderCallout2">
            <a:avLst>
              <a:gd name="adj1" fmla="val 37500"/>
              <a:gd name="adj2" fmla="val 107144"/>
              <a:gd name="adj3" fmla="val 37500"/>
              <a:gd name="adj4" fmla="val 107144"/>
              <a:gd name="adj5" fmla="val -58333"/>
              <a:gd name="adj6" fmla="val 138097"/>
            </a:avLst>
          </a:prstGeom>
          <a:solidFill>
            <a:schemeClr val="lt1"/>
          </a:solidFill>
          <a:ln w="9525" cap="flat" cmpd="sng">
            <a:solidFill>
              <a:srgbClr val="66CCFF">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zh-CN" sz="1600" lang="en-US">
                <a:latin typeface="Times New Roman" pitchFamily="18" charset="0"/>
              </a:rPr>
              <a:t>T</a:t>
            </a:r>
            <a:r>
              <a:rPr altLang="en-US" sz="1600" lang="zh-CN">
                <a:latin typeface="Times New Roman" pitchFamily="18" charset="0"/>
              </a:rPr>
              <a:t>形天线</a:t>
            </a:r>
          </a:p>
        </p:txBody>
      </p:sp>
      <p:sp>
        <p:nvSpPr>
          <p:cNvPr id="1048734" name="AutoShape 6"/>
          <p:cNvSpPr/>
          <p:nvPr/>
        </p:nvSpPr>
        <p:spPr>
          <a:xfrm rot="0">
            <a:off x="2971800" y="3429000"/>
            <a:ext cx="1295400" cy="304800"/>
          </a:xfrm>
          <a:prstGeom prst="borderCallout2">
            <a:avLst>
              <a:gd name="adj1" fmla="val 37500"/>
              <a:gd name="adj2" fmla="val 105884"/>
              <a:gd name="adj3" fmla="val 37500"/>
              <a:gd name="adj4" fmla="val 105884"/>
              <a:gd name="adj5" fmla="val 158333"/>
              <a:gd name="adj6" fmla="val 127449"/>
            </a:avLst>
          </a:prstGeom>
          <a:solidFill>
            <a:schemeClr val="lt1"/>
          </a:solidFill>
          <a:ln w="9525" cap="flat" cmpd="sng">
            <a:solidFill>
              <a:srgbClr val="ED6613">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sz="1600" lang="zh-CN">
                <a:latin typeface="Times New Roman" pitchFamily="18" charset="0"/>
              </a:rPr>
              <a:t>倒</a:t>
            </a:r>
            <a:r>
              <a:rPr altLang="zh-CN" sz="1600" lang="en-US">
                <a:latin typeface="Times New Roman" pitchFamily="18" charset="0"/>
              </a:rPr>
              <a:t>L</a:t>
            </a:r>
            <a:r>
              <a:rPr altLang="en-US" sz="1600" lang="zh-CN">
                <a:latin typeface="Times New Roman" pitchFamily="18" charset="0"/>
              </a:rPr>
              <a:t>形天线</a:t>
            </a:r>
          </a:p>
        </p:txBody>
      </p:sp>
      <p:sp>
        <p:nvSpPr>
          <p:cNvPr id="1048735" name="AutoShape 7"/>
          <p:cNvSpPr/>
          <p:nvPr/>
        </p:nvSpPr>
        <p:spPr>
          <a:xfrm rot="0">
            <a:off x="4876800" y="3352800"/>
            <a:ext cx="1066800" cy="304800"/>
          </a:xfrm>
          <a:prstGeom prst="borderCallout2">
            <a:avLst>
              <a:gd name="adj1" fmla="val 37500"/>
              <a:gd name="adj2" fmla="val 107144"/>
              <a:gd name="adj3" fmla="val 37500"/>
              <a:gd name="adj4" fmla="val 107144"/>
              <a:gd name="adj5" fmla="val 250000"/>
              <a:gd name="adj6" fmla="val 123810"/>
            </a:avLst>
          </a:prstGeom>
          <a:solidFill>
            <a:schemeClr val="lt1"/>
          </a:solidFill>
          <a:ln w="9525" cap="flat" cmpd="sng">
            <a:solidFill>
              <a:schemeClr val="lt2">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sz="1600" lang="zh-CN">
                <a:latin typeface="Times New Roman" pitchFamily="18" charset="0"/>
              </a:rPr>
              <a:t>伞形天线</a:t>
            </a:r>
          </a:p>
        </p:txBody>
      </p:sp>
      <p:sp>
        <p:nvSpPr>
          <p:cNvPr id="1048736" name="AutoShape 8"/>
          <p:cNvSpPr/>
          <p:nvPr/>
        </p:nvSpPr>
        <p:spPr>
          <a:xfrm rot="0">
            <a:off x="3657600" y="5626100"/>
            <a:ext cx="3365500" cy="317500"/>
          </a:xfrm>
          <a:prstGeom prst="borderCallout2">
            <a:avLst>
              <a:gd name="adj1" fmla="val 36000"/>
              <a:gd name="adj2" fmla="val 102264"/>
              <a:gd name="adj3" fmla="val 36000"/>
              <a:gd name="adj4" fmla="val 109435"/>
              <a:gd name="adj5" fmla="val -224000"/>
              <a:gd name="adj6" fmla="val 116602"/>
            </a:avLst>
          </a:prstGeom>
          <a:solidFill>
            <a:schemeClr val="lt1"/>
          </a:solidFill>
          <a:ln w="9525" cap="flat" cmpd="sng">
            <a:solidFill>
              <a:srgbClr val="ED6613">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buNone/>
            </a:pPr>
            <a:r>
              <a:rPr altLang="en-US" sz="1600" lang="zh-CN">
                <a:latin typeface="Times New Roman" pitchFamily="18" charset="0"/>
              </a:rPr>
              <a:t>带辐射叶形、圆盘形、球形天线</a:t>
            </a:r>
          </a:p>
        </p:txBody>
      </p:sp>
      <p:sp>
        <p:nvSpPr>
          <p:cNvPr id="1048737" name="Text Box 9"/>
          <p:cNvSpPr txBox="1"/>
          <p:nvPr/>
        </p:nvSpPr>
        <p:spPr>
          <a:xfrm rot="0">
            <a:off x="762000" y="1981200"/>
            <a:ext cx="8153400" cy="13112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1)</a:t>
            </a:r>
            <a:r>
              <a:rPr altLang="en-US" b="1" sz="2000" lang="zh-CN">
                <a:latin typeface="Arial" pitchFamily="34" charset="0"/>
              </a:rPr>
              <a:t> </a:t>
            </a:r>
            <a:r>
              <a:rPr altLang="en-US" b="1" sz="2000" lang="zh-CN">
                <a:latin typeface="Times New Roman" pitchFamily="18" charset="0"/>
              </a:rPr>
              <a:t>提高天线的辐射电阻</a:t>
            </a:r>
          </a:p>
          <a:p>
            <a:pPr algn="just" lvl="0">
              <a:buNone/>
            </a:pPr>
            <a:r>
              <a:rPr altLang="en-US" b="1" sz="2000" lang="zh-CN">
                <a:latin typeface="Times New Roman" pitchFamily="18" charset="0"/>
              </a:rPr>
              <a:t>提高辐射电阻可采用在顶端加容性负载和在天线中部或低部加感性负载的方法，这些方法都提高了天线上电流波腹点的位置，因而等效为增加了天线的有效高度，如图所示。</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31"/>
                                        </p:tgtEl>
                                        <p:attrNameLst>
                                          <p:attrName>style.visibility</p:attrName>
                                        </p:attrNameLst>
                                      </p:cBhvr>
                                      <p:to>
                                        <p:strVal val="visible"/>
                                      </p:to>
                                    </p:set>
                                    <p:anim calcmode="lin" valueType="num">
                                      <p:cBhvr additive="base">
                                        <p:cTn dur="500" fill="hold" id="7"/>
                                        <p:tgtEl>
                                          <p:spTgt spid="1048731"/>
                                        </p:tgtEl>
                                        <p:attrNameLst>
                                          <p:attrName>ppt_x</p:attrName>
                                        </p:attrNameLst>
                                      </p:cBhvr>
                                      <p:tavLst>
                                        <p:tav tm="0">
                                          <p:val>
                                            <p:strVal val="1+#ppt_w/2"/>
                                          </p:val>
                                        </p:tav>
                                        <p:tav tm="100000">
                                          <p:val>
                                            <p:strVal val="#ppt_x"/>
                                          </p:val>
                                        </p:tav>
                                      </p:tavLst>
                                    </p:anim>
                                    <p:anim calcmode="lin" valueType="num">
                                      <p:cBhvr additive="base">
                                        <p:cTn dur="500" fill="hold" id="8"/>
                                        <p:tgtEl>
                                          <p:spTgt spid="1048731"/>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3" presetSubtype="5">
                                  <p:stCondLst>
                                    <p:cond delay="0"/>
                                  </p:stCondLst>
                                  <p:childTnLst>
                                    <p:set>
                                      <p:cBhvr>
                                        <p:cTn dur="1" fill="hold" id="12">
                                          <p:stCondLst>
                                            <p:cond delay="0"/>
                                          </p:stCondLst>
                                        </p:cTn>
                                        <p:tgtEl>
                                          <p:spTgt spid="1048732"/>
                                        </p:tgtEl>
                                        <p:attrNameLst>
                                          <p:attrName>style.visibility</p:attrName>
                                        </p:attrNameLst>
                                      </p:cBhvr>
                                      <p:to>
                                        <p:strVal val="visible"/>
                                      </p:to>
                                    </p:set>
                                    <p:animEffect transition="in" filter="blinds(vertical)">
                                      <p:cBhvr>
                                        <p:cTn dur="500" id="13"/>
                                        <p:tgtEl>
                                          <p:spTgt spid="104873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8" presetSubtype="12">
                                  <p:stCondLst>
                                    <p:cond delay="0"/>
                                  </p:stCondLst>
                                  <p:childTnLst>
                                    <p:set>
                                      <p:cBhvr>
                                        <p:cTn dur="1" fill="hold" id="17">
                                          <p:stCondLst>
                                            <p:cond delay="0"/>
                                          </p:stCondLst>
                                        </p:cTn>
                                        <p:tgtEl>
                                          <p:spTgt spid="1048737"/>
                                        </p:tgtEl>
                                        <p:attrNameLst>
                                          <p:attrName>style.visibility</p:attrName>
                                        </p:attrNameLst>
                                      </p:cBhvr>
                                      <p:to>
                                        <p:strVal val="visible"/>
                                      </p:to>
                                    </p:set>
                                    <p:animEffect transition="in" filter="strips(downLeft)">
                                      <p:cBhvr>
                                        <p:cTn dur="500" id="18"/>
                                        <p:tgtEl>
                                          <p:spTgt spid="1048737"/>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5" presetSubtype="10">
                                  <p:stCondLst>
                                    <p:cond delay="0"/>
                                  </p:stCondLst>
                                  <p:childTnLst>
                                    <p:set>
                                      <p:cBhvr>
                                        <p:cTn dur="1" fill="hold" id="22">
                                          <p:stCondLst>
                                            <p:cond delay="0"/>
                                          </p:stCondLst>
                                        </p:cTn>
                                        <p:tgtEl>
                                          <p:spTgt spid="4194341"/>
                                        </p:tgtEl>
                                        <p:attrNameLst>
                                          <p:attrName>style.visibility</p:attrName>
                                        </p:attrNameLst>
                                      </p:cBhvr>
                                      <p:to>
                                        <p:strVal val="visible"/>
                                      </p:to>
                                    </p:set>
                                    <p:animEffect transition="in" filter="checkerboard(across)">
                                      <p:cBhvr>
                                        <p:cTn dur="500" id="23"/>
                                        <p:tgtEl>
                                          <p:spTgt spid="4194341"/>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 presetSubtype="3">
                                  <p:stCondLst>
                                    <p:cond delay="0"/>
                                  </p:stCondLst>
                                  <p:childTnLst>
                                    <p:set>
                                      <p:cBhvr>
                                        <p:cTn dur="1" fill="hold" id="27">
                                          <p:stCondLst>
                                            <p:cond delay="0"/>
                                          </p:stCondLst>
                                        </p:cTn>
                                        <p:tgtEl>
                                          <p:spTgt spid="1048733"/>
                                        </p:tgtEl>
                                        <p:attrNameLst>
                                          <p:attrName>style.visibility</p:attrName>
                                        </p:attrNameLst>
                                      </p:cBhvr>
                                      <p:to>
                                        <p:strVal val="visible"/>
                                      </p:to>
                                    </p:set>
                                    <p:anim calcmode="lin" valueType="num">
                                      <p:cBhvr additive="base">
                                        <p:cTn dur="500" fill="hold" id="28"/>
                                        <p:tgtEl>
                                          <p:spTgt spid="1048733"/>
                                        </p:tgtEl>
                                        <p:attrNameLst>
                                          <p:attrName>ppt_x</p:attrName>
                                        </p:attrNameLst>
                                      </p:cBhvr>
                                      <p:tavLst>
                                        <p:tav tm="0">
                                          <p:val>
                                            <p:strVal val="1+#ppt_w/2"/>
                                          </p:val>
                                        </p:tav>
                                        <p:tav tm="100000">
                                          <p:val>
                                            <p:strVal val="#ppt_x"/>
                                          </p:val>
                                        </p:tav>
                                      </p:tavLst>
                                    </p:anim>
                                    <p:anim calcmode="lin" valueType="num">
                                      <p:cBhvr additive="base">
                                        <p:cTn dur="500" fill="hold" id="29"/>
                                        <p:tgtEl>
                                          <p:spTgt spid="1048733"/>
                                        </p:tgtEl>
                                        <p:attrNameLst>
                                          <p:attrName>ppt_y</p:attrName>
                                        </p:attrNameLst>
                                      </p:cBhvr>
                                      <p:tavLst>
                                        <p:tav tm="0">
                                          <p:val>
                                            <p:strVal val="0-#ppt_h/2"/>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2" presetSubtype="9">
                                  <p:stCondLst>
                                    <p:cond delay="0"/>
                                  </p:stCondLst>
                                  <p:childTnLst>
                                    <p:set>
                                      <p:cBhvr>
                                        <p:cTn dur="1" fill="hold" id="33">
                                          <p:stCondLst>
                                            <p:cond delay="0"/>
                                          </p:stCondLst>
                                        </p:cTn>
                                        <p:tgtEl>
                                          <p:spTgt spid="1048734"/>
                                        </p:tgtEl>
                                        <p:attrNameLst>
                                          <p:attrName>style.visibility</p:attrName>
                                        </p:attrNameLst>
                                      </p:cBhvr>
                                      <p:to>
                                        <p:strVal val="visible"/>
                                      </p:to>
                                    </p:set>
                                    <p:anim calcmode="lin" valueType="num">
                                      <p:cBhvr additive="base">
                                        <p:cTn dur="500" fill="hold" id="34"/>
                                        <p:tgtEl>
                                          <p:spTgt spid="1048734"/>
                                        </p:tgtEl>
                                        <p:attrNameLst>
                                          <p:attrName>ppt_x</p:attrName>
                                        </p:attrNameLst>
                                      </p:cBhvr>
                                      <p:tavLst>
                                        <p:tav tm="0">
                                          <p:val>
                                            <p:strVal val="0-#ppt_w/2"/>
                                          </p:val>
                                        </p:tav>
                                        <p:tav tm="100000">
                                          <p:val>
                                            <p:strVal val="#ppt_x"/>
                                          </p:val>
                                        </p:tav>
                                      </p:tavLst>
                                    </p:anim>
                                    <p:anim calcmode="lin" valueType="num">
                                      <p:cBhvr additive="base">
                                        <p:cTn dur="500" fill="hold" id="35"/>
                                        <p:tgtEl>
                                          <p:spTgt spid="1048734"/>
                                        </p:tgtEl>
                                        <p:attrNameLst>
                                          <p:attrName>ppt_y</p:attrName>
                                        </p:attrNameLst>
                                      </p:cBhvr>
                                      <p:tavLst>
                                        <p:tav tm="0">
                                          <p:val>
                                            <p:strVal val="0-#ppt_h/2"/>
                                          </p:val>
                                        </p:tav>
                                        <p:tav tm="100000">
                                          <p:val>
                                            <p:strVal val="#ppt_y"/>
                                          </p:val>
                                        </p:tav>
                                      </p:tavLst>
                                    </p:anim>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 presetSubtype="6">
                                  <p:stCondLst>
                                    <p:cond delay="0"/>
                                  </p:stCondLst>
                                  <p:childTnLst>
                                    <p:set>
                                      <p:cBhvr>
                                        <p:cTn dur="1" fill="hold" id="39">
                                          <p:stCondLst>
                                            <p:cond delay="0"/>
                                          </p:stCondLst>
                                        </p:cTn>
                                        <p:tgtEl>
                                          <p:spTgt spid="1048735"/>
                                        </p:tgtEl>
                                        <p:attrNameLst>
                                          <p:attrName>style.visibility</p:attrName>
                                        </p:attrNameLst>
                                      </p:cBhvr>
                                      <p:to>
                                        <p:strVal val="visible"/>
                                      </p:to>
                                    </p:set>
                                    <p:anim calcmode="lin" valueType="num">
                                      <p:cBhvr additive="base">
                                        <p:cTn dur="500" fill="hold" id="40"/>
                                        <p:tgtEl>
                                          <p:spTgt spid="1048735"/>
                                        </p:tgtEl>
                                        <p:attrNameLst>
                                          <p:attrName>ppt_x</p:attrName>
                                        </p:attrNameLst>
                                      </p:cBhvr>
                                      <p:tavLst>
                                        <p:tav tm="0">
                                          <p:val>
                                            <p:strVal val="1+#ppt_w/2"/>
                                          </p:val>
                                        </p:tav>
                                        <p:tav tm="100000">
                                          <p:val>
                                            <p:strVal val="#ppt_x"/>
                                          </p:val>
                                        </p:tav>
                                      </p:tavLst>
                                    </p:anim>
                                    <p:anim calcmode="lin" valueType="num">
                                      <p:cBhvr additive="base">
                                        <p:cTn dur="500" fill="hold" id="41"/>
                                        <p:tgtEl>
                                          <p:spTgt spid="1048735"/>
                                        </p:tgtEl>
                                        <p:attrNameLst>
                                          <p:attrName>ppt_y</p:attrName>
                                        </p:attrNameLst>
                                      </p:cBhvr>
                                      <p:tavLst>
                                        <p:tav tm="0">
                                          <p:val>
                                            <p:strVal val="1+#ppt_h/2"/>
                                          </p:val>
                                        </p:tav>
                                        <p:tav tm="100000">
                                          <p:val>
                                            <p:strVal val="#ppt_y"/>
                                          </p:val>
                                        </p:tav>
                                      </p:tavLst>
                                    </p:anim>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2" presetSubtype="12">
                                  <p:stCondLst>
                                    <p:cond delay="0"/>
                                  </p:stCondLst>
                                  <p:childTnLst>
                                    <p:set>
                                      <p:cBhvr>
                                        <p:cTn dur="1" fill="hold" id="45">
                                          <p:stCondLst>
                                            <p:cond delay="0"/>
                                          </p:stCondLst>
                                        </p:cTn>
                                        <p:tgtEl>
                                          <p:spTgt spid="1048736"/>
                                        </p:tgtEl>
                                        <p:attrNameLst>
                                          <p:attrName>style.visibility</p:attrName>
                                        </p:attrNameLst>
                                      </p:cBhvr>
                                      <p:to>
                                        <p:strVal val="visible"/>
                                      </p:to>
                                    </p:set>
                                    <p:anim calcmode="lin" valueType="num">
                                      <p:cBhvr additive="base">
                                        <p:cTn dur="500" fill="hold" id="46"/>
                                        <p:tgtEl>
                                          <p:spTgt spid="1048736"/>
                                        </p:tgtEl>
                                        <p:attrNameLst>
                                          <p:attrName>ppt_x</p:attrName>
                                        </p:attrNameLst>
                                      </p:cBhvr>
                                      <p:tavLst>
                                        <p:tav tm="0">
                                          <p:val>
                                            <p:strVal val="0-#ppt_w/2"/>
                                          </p:val>
                                        </p:tav>
                                        <p:tav tm="100000">
                                          <p:val>
                                            <p:strVal val="#ppt_x"/>
                                          </p:val>
                                        </p:tav>
                                      </p:tavLst>
                                    </p:anim>
                                    <p:anim calcmode="lin" valueType="num">
                                      <p:cBhvr additive="base">
                                        <p:cTn dur="500" fill="hold" id="47"/>
                                        <p:tgtEl>
                                          <p:spTgt spid="1048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1" grpId="0" uiExpand="0" build="whole"/>
      <p:bldP spid="1048732" grpId="0" uiExpand="0" build="whole"/>
      <p:bldP spid="1048733" grpId="0" uiExpand="0" build="whole" animBg="1"/>
      <p:bldP spid="1048734" grpId="0" uiExpand="0" build="whole" animBg="1"/>
      <p:bldP spid="1048735" grpId="0" uiExpand="0" build="whole" animBg="1"/>
      <p:bldP spid="1048736" grpId="0" uiExpand="0" build="whole" animBg="1"/>
      <p:bldP spid="1048737" grpId="0" uiExpand="0" build="whole"/>
    </p:bldLst>
  </p:timing>
</p:sld>
</file>

<file path=ppt/slides/slide27.xml><?xml version="1.0" encoding="utf-8"?>
<p:sld xmlns:a="http://schemas.openxmlformats.org/drawingml/2006/main" xmlns:r="http://schemas.openxmlformats.org/officeDocument/2006/relationships" xmlns:p="http://schemas.openxmlformats.org/presentationml/2006/main" show="1" showMasterSp="1">
  <p:cSld>
    <p:spTree>
      <p:nvGrpSpPr>
        <p:cNvPr id="116" name=""/>
        <p:cNvGrpSpPr/>
        <p:nvPr/>
      </p:nvGrpSpPr>
      <p:grpSpPr>
        <a:xfrm rot="0">
          <a:off x="0" y="0"/>
          <a:ext cx="0" cy="0"/>
          <a:chOff x="0" y="0"/>
          <a:chExt cx="0" cy="0"/>
        </a:xfrm>
      </p:grpSpPr>
      <p:sp>
        <p:nvSpPr>
          <p:cNvPr id="1048738" name="Rectangle 2"/>
          <p:cNvSpPr/>
          <p:nvPr/>
        </p:nvSpPr>
        <p:spPr>
          <a:xfrm rot="0">
            <a:off x="762000" y="685800"/>
            <a:ext cx="80772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latin typeface="Times New Roman" pitchFamily="18" charset="0"/>
              </a:rPr>
              <a:t>   </a:t>
            </a:r>
            <a:r>
              <a:rPr altLang="en-US" b="1" sz="2000" lang="zh-CN">
                <a:latin typeface="Times New Roman" pitchFamily="18" charset="0"/>
              </a:rPr>
              <a:t>单极天线顶端的线、板等统称为顶负载。它们的作用是使天线顶端对地的分布电容增大。分析加顶天线，可以将顶端对地的分布电容等效为一线段。</a:t>
            </a:r>
          </a:p>
        </p:txBody>
      </p:sp>
      <p:grpSp>
        <p:nvGrpSpPr>
          <p:cNvPr id="117" name=""/>
          <p:cNvGrpSpPr/>
          <p:nvPr/>
        </p:nvGrpSpPr>
        <p:grpSpPr>
          <a:xfrm rot="0">
            <a:off x="838200" y="1752600"/>
            <a:ext cx="8001000" cy="701675"/>
            <a:chOff x="528" y="1104"/>
            <a:chExt cx="5040" cy="442"/>
          </a:xfrm>
        </p:grpSpPr>
        <p:sp>
          <p:nvSpPr>
            <p:cNvPr id="1048739" name="Rectangle 4"/>
            <p:cNvSpPr/>
            <p:nvPr/>
          </p:nvSpPr>
          <p:spPr>
            <a:xfrm rot="0">
              <a:off x="528" y="1104"/>
              <a:ext cx="5040" cy="44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设顶电容为</a:t>
              </a:r>
              <a:r>
                <a:rPr altLang="zh-CN" b="1" sz="2000" i="1" lang="en-US">
                  <a:latin typeface="Times New Roman" pitchFamily="18" charset="0"/>
                </a:rPr>
                <a:t>C</a:t>
              </a:r>
              <a:r>
                <a:rPr altLang="zh-CN" baseline="-25000" b="1" sz="2000" i="1" lang="en-US">
                  <a:latin typeface="Times New Roman" pitchFamily="18" charset="0"/>
                </a:rPr>
                <a:t>a</a:t>
              </a:r>
              <a:r>
                <a:rPr altLang="en-US" b="1" sz="2000" lang="zh-CN">
                  <a:latin typeface="Times New Roman" pitchFamily="18" charset="0"/>
                </a:rPr>
                <a:t>，天线的特性阻抗为   </a:t>
              </a:r>
              <a:r>
                <a:rPr altLang="en-US" b="1" sz="2000" lang="zh-CN">
                  <a:latin typeface="Times New Roman" pitchFamily="18" charset="0"/>
                  <a:sym typeface="Symbol" pitchFamily="18" charset="2"/>
                </a:rPr>
                <a:t>，</a:t>
              </a:r>
              <a:r>
                <a:rPr altLang="en-US" b="1" sz="2000" lang="zh-CN">
                  <a:latin typeface="Times New Roman" pitchFamily="18" charset="0"/>
                </a:rPr>
                <a:t>其等效的线段高度为</a:t>
              </a:r>
              <a:r>
                <a:rPr altLang="zh-CN" b="1" sz="2000" i="1" lang="en-US">
                  <a:latin typeface="Times New Roman" pitchFamily="18" charset="0"/>
                </a:rPr>
                <a:t>h</a:t>
              </a:r>
              <a:r>
                <a:rPr altLang="zh-CN" b="1" sz="2000" lang="en-US">
                  <a:latin typeface="Times New Roman" pitchFamily="18" charset="0"/>
                  <a:ea typeface="Times New Roman" pitchFamily="18" charset="0"/>
                  <a:sym typeface="Symbol" pitchFamily="18" charset="2"/>
                </a:rPr>
                <a:t></a:t>
              </a:r>
              <a:r>
                <a:rPr altLang="en-US" b="1" sz="2000" lang="zh-CN">
                  <a:latin typeface="Times New Roman" pitchFamily="18" charset="0"/>
                </a:rPr>
                <a:t>，则根据传输线理论有：</a:t>
              </a:r>
              <a:r>
                <a:rPr altLang="en-US" sz="2000" lang="zh-CN"/>
                <a:t>                   </a:t>
              </a:r>
            </a:p>
          </p:txBody>
        </p:sp>
        <p:graphicFrame>
          <p:nvGraphicFramePr>
            <p:cNvPr id="4194342" name=""/>
            <p:cNvGraphicFramePr>
              <a:graphicFrameLocks/>
            </p:cNvGraphicFramePr>
            <p:nvPr/>
          </p:nvGraphicFramePr>
          <p:xfrm rot="0">
            <a:off x="3000" y="1152"/>
            <a:ext cx="167" cy="208"/>
          </p:xfrm>
          <a:graphic>
            <a:graphicData uri="http://schemas.openxmlformats.org/presentationml/2006/ole">
              <mc:AlternateContent xmlns:mc="http://schemas.openxmlformats.org/markup-compatibility/2006">
                <mc:Choice xmlns:v="urn:schemas-microsoft-com:vml" Requires="v">
                  <p:oleObj r:id="rId1" spid="" imgH="208" imgW="167" showAsIcon="0" progId="Equation.3">
                    <p:embed followColorScheme="full"/>
                    <p:pic>
                      <p:nvPicPr>
                        <p:cNvPr id="2097208" name="Object 5" descr=""/>
                        <p:cNvPicPr>
                          <a:picLocks/>
                        </p:cNvPicPr>
                        <p:nvPr/>
                      </p:nvPicPr>
                      <p:blipFill>
                        <a:blip xmlns:r="http://schemas.openxmlformats.org/officeDocument/2006/relationships" r:embed="rId2"/>
                        <a:srcRect l="0" t="0" r="0" b="0"/>
                        <a:stretch>
                          <a:fillRect/>
                        </a:stretch>
                      </p:blipFill>
                      <p:spPr>
                        <a:xfrm rot="0">
                          <a:off x="3000" y="1152"/>
                          <a:ext cx="167" cy="208"/>
                        </a:xfrm>
                        <a:prstGeom prst="rect"/>
                        <a:noFill/>
                        <a:ln>
                          <a:noFill/>
                        </a:ln>
                      </p:spPr>
                    </p:pic>
                  </p:oleObj>
                </mc:Choice>
                <mc:Fallback>
                  <p:oleObj r:id="rId1" spid="" imgH="208" imgW="167" showAsIcon="0" progId="Equation.3">
                    <p:embed followColorScheme="full"/>
                    <p:pic>
                      <p:nvPicPr>
                        <p:cNvPr id="2097208" name="Object 5" descr=""/>
                        <p:cNvPicPr>
                          <a:picLocks/>
                        </p:cNvPicPr>
                        <p:nvPr/>
                      </p:nvPicPr>
                      <p:blipFill>
                        <a:blip xmlns:r="http://schemas.openxmlformats.org/officeDocument/2006/relationships" r:embed="rId2"/>
                        <a:srcRect l="0" t="0" r="0" b="0"/>
                        <a:stretch>
                          <a:fillRect/>
                        </a:stretch>
                      </p:blipFill>
                      <p:spPr>
                        <a:xfrm rot="0">
                          <a:off x="3000" y="1152"/>
                          <a:ext cx="167" cy="208"/>
                        </a:xfrm>
                        <a:prstGeom prst="rect"/>
                        <a:noFill/>
                        <a:ln>
                          <a:noFill/>
                        </a:ln>
                      </p:spPr>
                    </p:pic>
                  </p:oleObj>
                </mc:Fallback>
              </mc:AlternateContent>
            </a:graphicData>
          </a:graphic>
        </p:graphicFrame>
      </p:grpSp>
      <p:graphicFrame>
        <p:nvGraphicFramePr>
          <p:cNvPr id="4194343" name=""/>
          <p:cNvGraphicFramePr>
            <a:graphicFrameLocks/>
          </p:cNvGraphicFramePr>
          <p:nvPr/>
        </p:nvGraphicFramePr>
        <p:xfrm rot="0">
          <a:off x="3810000" y="2286000"/>
          <a:ext cx="1746250" cy="715962"/>
        </p:xfrm>
        <a:graphic>
          <a:graphicData uri="http://schemas.openxmlformats.org/presentationml/2006/ole">
            <mc:AlternateContent xmlns:mc="http://schemas.openxmlformats.org/markup-compatibility/2006">
              <mc:Choice xmlns:v="urn:schemas-microsoft-com:vml" Requires="v">
                <p:oleObj r:id="rId3" spid="" imgH="715962" imgW="1746250" showAsIcon="0" progId="Equation.3">
                  <p:embed followColorScheme="full"/>
                  <p:pic>
                    <p:nvPicPr>
                      <p:cNvPr id="2097209" name="Object 6" descr=""/>
                      <p:cNvPicPr>
                        <a:picLocks/>
                      </p:cNvPicPr>
                      <p:nvPr/>
                    </p:nvPicPr>
                    <p:blipFill>
                      <a:blip xmlns:r="http://schemas.openxmlformats.org/officeDocument/2006/relationships" r:embed="rId4"/>
                      <a:srcRect l="0" t="0" r="0" b="0"/>
                      <a:stretch>
                        <a:fillRect/>
                      </a:stretch>
                    </p:blipFill>
                    <p:spPr>
                      <a:xfrm rot="0">
                        <a:off x="3810000" y="2286000"/>
                        <a:ext cx="1746250" cy="715962"/>
                      </a:xfrm>
                      <a:prstGeom prst="rect"/>
                      <a:noFill/>
                      <a:ln>
                        <a:noFill/>
                      </a:ln>
                    </p:spPr>
                  </p:pic>
                </p:oleObj>
              </mc:Choice>
              <mc:Fallback>
                <p:oleObj r:id="rId3" spid="" imgH="715962" imgW="1746250" showAsIcon="0" progId="Equation.3">
                  <p:embed followColorScheme="full"/>
                  <p:pic>
                    <p:nvPicPr>
                      <p:cNvPr id="2097209" name="Object 6" descr=""/>
                      <p:cNvPicPr>
                        <a:picLocks/>
                      </p:cNvPicPr>
                      <p:nvPr/>
                    </p:nvPicPr>
                    <p:blipFill>
                      <a:blip xmlns:r="http://schemas.openxmlformats.org/officeDocument/2006/relationships" r:embed="rId4"/>
                      <a:srcRect l="0" t="0" r="0" b="0"/>
                      <a:stretch>
                        <a:fillRect/>
                      </a:stretch>
                    </p:blipFill>
                    <p:spPr>
                      <a:xfrm rot="0">
                        <a:off x="3810000" y="2286000"/>
                        <a:ext cx="1746250" cy="715962"/>
                      </a:xfrm>
                      <a:prstGeom prst="rect"/>
                      <a:noFill/>
                      <a:ln>
                        <a:noFill/>
                      </a:ln>
                    </p:spPr>
                  </p:pic>
                </p:oleObj>
              </mc:Fallback>
            </mc:AlternateContent>
          </a:graphicData>
        </a:graphic>
      </p:graphicFrame>
      <p:graphicFrame>
        <p:nvGraphicFramePr>
          <p:cNvPr id="4194344" name=""/>
          <p:cNvGraphicFramePr>
            <a:graphicFrameLocks/>
          </p:cNvGraphicFramePr>
          <p:nvPr/>
        </p:nvGraphicFramePr>
        <p:xfrm rot="0">
          <a:off x="3733800" y="3124200"/>
          <a:ext cx="2209800" cy="808037"/>
        </p:xfrm>
        <a:graphic>
          <a:graphicData uri="http://schemas.openxmlformats.org/presentationml/2006/ole">
            <mc:AlternateContent xmlns:mc="http://schemas.openxmlformats.org/markup-compatibility/2006">
              <mc:Choice xmlns:v="urn:schemas-microsoft-com:vml" Requires="v">
                <p:oleObj r:id="rId5" spid="" imgH="808037" imgW="2209800" showAsIcon="0" progId="Equation.3">
                  <p:embed followColorScheme="full"/>
                  <p:pic>
                    <p:nvPicPr>
                      <p:cNvPr id="2097210" name="Object 7" descr=""/>
                      <p:cNvPicPr>
                        <a:picLocks/>
                      </p:cNvPicPr>
                      <p:nvPr/>
                    </p:nvPicPr>
                    <p:blipFill>
                      <a:blip xmlns:r="http://schemas.openxmlformats.org/officeDocument/2006/relationships" r:embed="rId6"/>
                      <a:srcRect l="0" t="0" r="0" b="0"/>
                      <a:stretch>
                        <a:fillRect/>
                      </a:stretch>
                    </p:blipFill>
                    <p:spPr>
                      <a:xfrm rot="0">
                        <a:off x="3733800" y="3124200"/>
                        <a:ext cx="2209800" cy="808037"/>
                      </a:xfrm>
                      <a:prstGeom prst="rect"/>
                      <a:noFill/>
                      <a:ln>
                        <a:noFill/>
                      </a:ln>
                    </p:spPr>
                  </p:pic>
                </p:oleObj>
              </mc:Choice>
              <mc:Fallback>
                <p:oleObj r:id="rId5" spid="" imgH="808037" imgW="2209800" showAsIcon="0" progId="Equation.3">
                  <p:embed followColorScheme="full"/>
                  <p:pic>
                    <p:nvPicPr>
                      <p:cNvPr id="2097210" name="Object 7" descr=""/>
                      <p:cNvPicPr>
                        <a:picLocks/>
                      </p:cNvPicPr>
                      <p:nvPr/>
                    </p:nvPicPr>
                    <p:blipFill>
                      <a:blip xmlns:r="http://schemas.openxmlformats.org/officeDocument/2006/relationships" r:embed="rId6"/>
                      <a:srcRect l="0" t="0" r="0" b="0"/>
                      <a:stretch>
                        <a:fillRect/>
                      </a:stretch>
                    </p:blipFill>
                    <p:spPr>
                      <a:xfrm rot="0">
                        <a:off x="3733800" y="3124200"/>
                        <a:ext cx="2209800" cy="808037"/>
                      </a:xfrm>
                      <a:prstGeom prst="rect"/>
                      <a:noFill/>
                      <a:ln>
                        <a:noFill/>
                      </a:ln>
                    </p:spPr>
                  </p:pic>
                </p:oleObj>
              </mc:Fallback>
            </mc:AlternateContent>
          </a:graphicData>
        </a:graphic>
      </p:graphicFrame>
      <p:sp>
        <p:nvSpPr>
          <p:cNvPr id="1048740" name="Rectangle 8"/>
          <p:cNvSpPr/>
          <p:nvPr/>
        </p:nvSpPr>
        <p:spPr>
          <a:xfrm rot="0">
            <a:off x="990600" y="4114800"/>
            <a:ext cx="3124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000" lang="zh-CN">
                <a:latin typeface="Times New Roman" pitchFamily="18" charset="0"/>
              </a:rPr>
              <a:t>设天线加顶后虚高为</a:t>
            </a:r>
            <a:r>
              <a:rPr altLang="en-US" sz="2000" lang="zh-CN">
                <a:latin typeface="Times New Roman" pitchFamily="18" charset="0"/>
              </a:rPr>
              <a:t>：</a:t>
            </a:r>
            <a:r>
              <a:rPr altLang="en-US" sz="2000" lang="zh-CN"/>
              <a:t> </a:t>
            </a:r>
            <a:r>
              <a:rPr altLang="en-US" sz="2000" lang="zh-CN">
                <a:latin typeface="Arial" pitchFamily="34" charset="0"/>
              </a:rPr>
              <a:t>                     </a:t>
            </a:r>
          </a:p>
        </p:txBody>
      </p:sp>
      <p:graphicFrame>
        <p:nvGraphicFramePr>
          <p:cNvPr id="4194345" name=""/>
          <p:cNvGraphicFramePr>
            <a:graphicFrameLocks/>
          </p:cNvGraphicFramePr>
          <p:nvPr/>
        </p:nvGraphicFramePr>
        <p:xfrm rot="0">
          <a:off x="4114800" y="4114800"/>
          <a:ext cx="1524000" cy="508000"/>
        </p:xfrm>
        <a:graphic>
          <a:graphicData uri="http://schemas.openxmlformats.org/presentationml/2006/ole">
            <mc:AlternateContent xmlns:mc="http://schemas.openxmlformats.org/markup-compatibility/2006">
              <mc:Choice xmlns:v="urn:schemas-microsoft-com:vml" Requires="v">
                <p:oleObj r:id="rId7" spid="" imgH="508000" imgW="1524000" showAsIcon="0" progId="Equation.3">
                  <p:embed followColorScheme="full"/>
                  <p:pic>
                    <p:nvPicPr>
                      <p:cNvPr id="2097211" name="Object 9" descr=""/>
                      <p:cNvPicPr>
                        <a:picLocks/>
                      </p:cNvPicPr>
                      <p:nvPr/>
                    </p:nvPicPr>
                    <p:blipFill>
                      <a:blip xmlns:r="http://schemas.openxmlformats.org/officeDocument/2006/relationships" r:embed="rId8"/>
                      <a:srcRect l="0" t="0" r="0" b="0"/>
                      <a:stretch>
                        <a:fillRect/>
                      </a:stretch>
                    </p:blipFill>
                    <p:spPr>
                      <a:xfrm rot="0">
                        <a:off x="4114800" y="4114800"/>
                        <a:ext cx="1524000" cy="508000"/>
                      </a:xfrm>
                      <a:prstGeom prst="rect"/>
                      <a:noFill/>
                      <a:ln>
                        <a:noFill/>
                      </a:ln>
                    </p:spPr>
                  </p:pic>
                </p:oleObj>
              </mc:Choice>
              <mc:Fallback>
                <p:oleObj r:id="rId7" spid="" imgH="508000" imgW="1524000" showAsIcon="0" progId="Equation.3">
                  <p:embed followColorScheme="full"/>
                  <p:pic>
                    <p:nvPicPr>
                      <p:cNvPr id="2097211" name="Object 9" descr=""/>
                      <p:cNvPicPr>
                        <a:picLocks/>
                      </p:cNvPicPr>
                      <p:nvPr/>
                    </p:nvPicPr>
                    <p:blipFill>
                      <a:blip xmlns:r="http://schemas.openxmlformats.org/officeDocument/2006/relationships" r:embed="rId8"/>
                      <a:srcRect l="0" t="0" r="0" b="0"/>
                      <a:stretch>
                        <a:fillRect/>
                      </a:stretch>
                    </p:blipFill>
                    <p:spPr>
                      <a:xfrm rot="0">
                        <a:off x="4114800" y="4114800"/>
                        <a:ext cx="1524000" cy="508000"/>
                      </a:xfrm>
                      <a:prstGeom prst="rect"/>
                      <a:noFill/>
                      <a:ln>
                        <a:noFill/>
                      </a:ln>
                    </p:spPr>
                  </p:pic>
                </p:oleObj>
              </mc:Fallback>
            </mc:AlternateContent>
          </a:graphicData>
        </a:graphic>
      </p:graphicFrame>
      <p:sp>
        <p:nvSpPr>
          <p:cNvPr id="1048741" name="Rectangle 10"/>
          <p:cNvSpPr/>
          <p:nvPr/>
        </p:nvSpPr>
        <p:spPr>
          <a:xfrm rot="0">
            <a:off x="838200" y="5029200"/>
            <a:ext cx="34290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sz="2000" lang="zh-CN">
                <a:latin typeface="宋体" pitchFamily="2" charset="-122"/>
              </a:rPr>
              <a:t>此时天线上的电流分布为：</a:t>
            </a:r>
            <a:r>
              <a:rPr altLang="en-US" sz="2000" lang="zh-CN"/>
              <a:t> </a:t>
            </a:r>
          </a:p>
        </p:txBody>
      </p:sp>
      <p:graphicFrame>
        <p:nvGraphicFramePr>
          <p:cNvPr id="4194346" name=""/>
          <p:cNvGraphicFramePr>
            <a:graphicFrameLocks/>
          </p:cNvGraphicFramePr>
          <p:nvPr/>
        </p:nvGraphicFramePr>
        <p:xfrm rot="0">
          <a:off x="4114800" y="4876800"/>
          <a:ext cx="3124200" cy="806450"/>
        </p:xfrm>
        <a:graphic>
          <a:graphicData uri="http://schemas.openxmlformats.org/presentationml/2006/ole">
            <mc:AlternateContent xmlns:mc="http://schemas.openxmlformats.org/markup-compatibility/2006">
              <mc:Choice xmlns:v="urn:schemas-microsoft-com:vml" Requires="v">
                <p:oleObj r:id="rId9" spid="" imgH="806450" imgW="3124200" showAsIcon="0" progId="Equation.3">
                  <p:embed followColorScheme="full"/>
                  <p:pic>
                    <p:nvPicPr>
                      <p:cNvPr id="2097212" name="Object 11" descr=""/>
                      <p:cNvPicPr>
                        <a:picLocks/>
                      </p:cNvPicPr>
                      <p:nvPr/>
                    </p:nvPicPr>
                    <p:blipFill>
                      <a:blip xmlns:r="http://schemas.openxmlformats.org/officeDocument/2006/relationships" r:embed="rId10"/>
                      <a:srcRect l="0" t="0" r="0" b="0"/>
                      <a:stretch>
                        <a:fillRect/>
                      </a:stretch>
                    </p:blipFill>
                    <p:spPr>
                      <a:xfrm rot="0">
                        <a:off x="4114800" y="4876800"/>
                        <a:ext cx="3124200" cy="806450"/>
                      </a:xfrm>
                      <a:prstGeom prst="rect"/>
                      <a:noFill/>
                      <a:ln>
                        <a:noFill/>
                      </a:ln>
                    </p:spPr>
                  </p:pic>
                </p:oleObj>
              </mc:Choice>
              <mc:Fallback>
                <p:oleObj r:id="rId9" spid="" imgH="806450" imgW="3124200" showAsIcon="0" progId="Equation.3">
                  <p:embed followColorScheme="full"/>
                  <p:pic>
                    <p:nvPicPr>
                      <p:cNvPr id="2097212" name="Object 11" descr=""/>
                      <p:cNvPicPr>
                        <a:picLocks/>
                      </p:cNvPicPr>
                      <p:nvPr/>
                    </p:nvPicPr>
                    <p:blipFill>
                      <a:blip xmlns:r="http://schemas.openxmlformats.org/officeDocument/2006/relationships" r:embed="rId10"/>
                      <a:srcRect l="0" t="0" r="0" b="0"/>
                      <a:stretch>
                        <a:fillRect/>
                      </a:stretch>
                    </p:blipFill>
                    <p:spPr>
                      <a:xfrm rot="0">
                        <a:off x="4114800" y="4876800"/>
                        <a:ext cx="3124200" cy="80645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38"/>
                                        </p:tgtEl>
                                        <p:attrNameLst>
                                          <p:attrName>style.visibility</p:attrName>
                                        </p:attrNameLst>
                                      </p:cBhvr>
                                      <p:to>
                                        <p:strVal val="visible"/>
                                      </p:to>
                                    </p:set>
                                    <p:anim calcmode="lin" valueType="num">
                                      <p:cBhvr additive="base">
                                        <p:cTn dur="500" fill="hold" id="7"/>
                                        <p:tgtEl>
                                          <p:spTgt spid="1048738"/>
                                        </p:tgtEl>
                                        <p:attrNameLst>
                                          <p:attrName>ppt_x</p:attrName>
                                        </p:attrNameLst>
                                      </p:cBhvr>
                                      <p:tavLst>
                                        <p:tav tm="0">
                                          <p:val>
                                            <p:strVal val="1+#ppt_w/2"/>
                                          </p:val>
                                        </p:tav>
                                        <p:tav tm="100000">
                                          <p:val>
                                            <p:strVal val="#ppt_x"/>
                                          </p:val>
                                        </p:tav>
                                      </p:tavLst>
                                    </p:anim>
                                    <p:anim calcmode="lin" valueType="num">
                                      <p:cBhvr additive="base">
                                        <p:cTn dur="500" fill="hold" id="8"/>
                                        <p:tgtEl>
                                          <p:spTgt spid="104873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 presetSubtype="16">
                                  <p:stCondLst>
                                    <p:cond delay="0"/>
                                  </p:stCondLst>
                                  <p:childTnLst>
                                    <p:set>
                                      <p:cBhvr>
                                        <p:cTn dur="1" fill="hold" id="12">
                                          <p:stCondLst>
                                            <p:cond delay="0"/>
                                          </p:stCondLst>
                                        </p:cTn>
                                        <p:tgtEl>
                                          <p:spTgt spid="117"/>
                                        </p:tgtEl>
                                        <p:attrNameLst>
                                          <p:attrName>style.visibility</p:attrName>
                                        </p:attrNameLst>
                                      </p:cBhvr>
                                      <p:to>
                                        <p:strVal val="visible"/>
                                      </p:to>
                                    </p:set>
                                    <p:animEffect transition="in" filter="box(in)">
                                      <p:cBhvr>
                                        <p:cTn dur="500" id="13"/>
                                        <p:tgtEl>
                                          <p:spTgt spid="117"/>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9">
                                  <p:stCondLst>
                                    <p:cond delay="0"/>
                                  </p:stCondLst>
                                  <p:childTnLst>
                                    <p:set>
                                      <p:cBhvr>
                                        <p:cTn dur="1" fill="hold" id="17">
                                          <p:stCondLst>
                                            <p:cond delay="0"/>
                                          </p:stCondLst>
                                        </p:cTn>
                                        <p:tgtEl>
                                          <p:spTgt spid="4194343"/>
                                        </p:tgtEl>
                                        <p:attrNameLst>
                                          <p:attrName>style.visibility</p:attrName>
                                        </p:attrNameLst>
                                      </p:cBhvr>
                                      <p:to>
                                        <p:strVal val="visible"/>
                                      </p:to>
                                    </p:set>
                                    <p:anim calcmode="lin" valueType="num">
                                      <p:cBhvr additive="base">
                                        <p:cTn dur="500" fill="hold" id="18"/>
                                        <p:tgtEl>
                                          <p:spTgt spid="4194343"/>
                                        </p:tgtEl>
                                        <p:attrNameLst>
                                          <p:attrName>ppt_x</p:attrName>
                                        </p:attrNameLst>
                                      </p:cBhvr>
                                      <p:tavLst>
                                        <p:tav tm="0">
                                          <p:val>
                                            <p:strVal val="0-#ppt_w/2"/>
                                          </p:val>
                                        </p:tav>
                                        <p:tav tm="100000">
                                          <p:val>
                                            <p:strVal val="#ppt_x"/>
                                          </p:val>
                                        </p:tav>
                                      </p:tavLst>
                                    </p:anim>
                                    <p:anim calcmode="lin" valueType="num">
                                      <p:cBhvr additive="base">
                                        <p:cTn dur="500" fill="hold" id="19"/>
                                        <p:tgtEl>
                                          <p:spTgt spid="4194343"/>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3" presetSubtype="10">
                                  <p:stCondLst>
                                    <p:cond delay="0"/>
                                  </p:stCondLst>
                                  <p:childTnLst>
                                    <p:set>
                                      <p:cBhvr>
                                        <p:cTn dur="1" fill="hold" id="23">
                                          <p:stCondLst>
                                            <p:cond delay="0"/>
                                          </p:stCondLst>
                                        </p:cTn>
                                        <p:tgtEl>
                                          <p:spTgt spid="4194344"/>
                                        </p:tgtEl>
                                        <p:attrNameLst>
                                          <p:attrName>style.visibility</p:attrName>
                                        </p:attrNameLst>
                                      </p:cBhvr>
                                      <p:to>
                                        <p:strVal val="visible"/>
                                      </p:to>
                                    </p:set>
                                    <p:animEffect transition="in" filter="blinds(horizontal)">
                                      <p:cBhvr>
                                        <p:cTn dur="500" id="24"/>
                                        <p:tgtEl>
                                          <p:spTgt spid="4194344"/>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3">
                                  <p:stCondLst>
                                    <p:cond delay="0"/>
                                  </p:stCondLst>
                                  <p:childTnLst>
                                    <p:set>
                                      <p:cBhvr>
                                        <p:cTn dur="1" fill="hold" id="28">
                                          <p:stCondLst>
                                            <p:cond delay="0"/>
                                          </p:stCondLst>
                                        </p:cTn>
                                        <p:tgtEl>
                                          <p:spTgt spid="1048740"/>
                                        </p:tgtEl>
                                        <p:attrNameLst>
                                          <p:attrName>style.visibility</p:attrName>
                                        </p:attrNameLst>
                                      </p:cBhvr>
                                      <p:to>
                                        <p:strVal val="visible"/>
                                      </p:to>
                                    </p:set>
                                    <p:anim calcmode="lin" valueType="num">
                                      <p:cBhvr additive="base">
                                        <p:cTn dur="500" fill="hold" id="29"/>
                                        <p:tgtEl>
                                          <p:spTgt spid="1048740"/>
                                        </p:tgtEl>
                                        <p:attrNameLst>
                                          <p:attrName>ppt_x</p:attrName>
                                        </p:attrNameLst>
                                      </p:cBhvr>
                                      <p:tavLst>
                                        <p:tav tm="0">
                                          <p:val>
                                            <p:strVal val="1+#ppt_w/2"/>
                                          </p:val>
                                        </p:tav>
                                        <p:tav tm="100000">
                                          <p:val>
                                            <p:strVal val="#ppt_x"/>
                                          </p:val>
                                        </p:tav>
                                      </p:tavLst>
                                    </p:anim>
                                    <p:anim calcmode="lin" valueType="num">
                                      <p:cBhvr additive="base">
                                        <p:cTn dur="500" fill="hold" id="30"/>
                                        <p:tgtEl>
                                          <p:spTgt spid="1048740"/>
                                        </p:tgtEl>
                                        <p:attrNameLst>
                                          <p:attrName>ppt_y</p:attrName>
                                        </p:attrNameLst>
                                      </p:cBhvr>
                                      <p:tavLst>
                                        <p:tav tm="0">
                                          <p:val>
                                            <p:strVal val="0-#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16" presetSubtype="26">
                                  <p:stCondLst>
                                    <p:cond delay="0"/>
                                  </p:stCondLst>
                                  <p:childTnLst>
                                    <p:set>
                                      <p:cBhvr>
                                        <p:cTn dur="1" fill="hold" id="34">
                                          <p:stCondLst>
                                            <p:cond delay="0"/>
                                          </p:stCondLst>
                                        </p:cTn>
                                        <p:tgtEl>
                                          <p:spTgt spid="4194345"/>
                                        </p:tgtEl>
                                        <p:attrNameLst>
                                          <p:attrName>style.visibility</p:attrName>
                                        </p:attrNameLst>
                                      </p:cBhvr>
                                      <p:to>
                                        <p:strVal val="visible"/>
                                      </p:to>
                                    </p:set>
                                    <p:animEffect transition="in" filter="barn(inHorizontal)">
                                      <p:cBhvr>
                                        <p:cTn dur="500" id="35"/>
                                        <p:tgtEl>
                                          <p:spTgt spid="4194345"/>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 presetSubtype="12">
                                  <p:stCondLst>
                                    <p:cond delay="0"/>
                                  </p:stCondLst>
                                  <p:childTnLst>
                                    <p:set>
                                      <p:cBhvr>
                                        <p:cTn dur="1" fill="hold" id="39">
                                          <p:stCondLst>
                                            <p:cond delay="0"/>
                                          </p:stCondLst>
                                        </p:cTn>
                                        <p:tgtEl>
                                          <p:spTgt spid="1048741"/>
                                        </p:tgtEl>
                                        <p:attrNameLst>
                                          <p:attrName>style.visibility</p:attrName>
                                        </p:attrNameLst>
                                      </p:cBhvr>
                                      <p:to>
                                        <p:strVal val="visible"/>
                                      </p:to>
                                    </p:set>
                                    <p:anim calcmode="lin" valueType="num">
                                      <p:cBhvr additive="base">
                                        <p:cTn dur="500" fill="hold" id="40"/>
                                        <p:tgtEl>
                                          <p:spTgt spid="1048741"/>
                                        </p:tgtEl>
                                        <p:attrNameLst>
                                          <p:attrName>ppt_x</p:attrName>
                                        </p:attrNameLst>
                                      </p:cBhvr>
                                      <p:tavLst>
                                        <p:tav tm="0">
                                          <p:val>
                                            <p:strVal val="0-#ppt_w/2"/>
                                          </p:val>
                                        </p:tav>
                                        <p:tav tm="100000">
                                          <p:val>
                                            <p:strVal val="#ppt_x"/>
                                          </p:val>
                                        </p:tav>
                                      </p:tavLst>
                                    </p:anim>
                                    <p:anim calcmode="lin" valueType="num">
                                      <p:cBhvr additive="base">
                                        <p:cTn dur="500" fill="hold" id="41"/>
                                        <p:tgtEl>
                                          <p:spTgt spid="1048741"/>
                                        </p:tgtEl>
                                        <p:attrNameLst>
                                          <p:attrName>ppt_y</p:attrName>
                                        </p:attrNameLst>
                                      </p:cBhvr>
                                      <p:tavLst>
                                        <p:tav tm="0">
                                          <p:val>
                                            <p:strVal val="1+#ppt_h/2"/>
                                          </p:val>
                                        </p:tav>
                                        <p:tav tm="100000">
                                          <p:val>
                                            <p:strVal val="#ppt_y"/>
                                          </p:val>
                                        </p:tav>
                                      </p:tavLst>
                                    </p:anim>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5" presetSubtype="10">
                                  <p:stCondLst>
                                    <p:cond delay="0"/>
                                  </p:stCondLst>
                                  <p:childTnLst>
                                    <p:set>
                                      <p:cBhvr>
                                        <p:cTn dur="1" fill="hold" id="45">
                                          <p:stCondLst>
                                            <p:cond delay="0"/>
                                          </p:stCondLst>
                                        </p:cTn>
                                        <p:tgtEl>
                                          <p:spTgt spid="4194346"/>
                                        </p:tgtEl>
                                        <p:attrNameLst>
                                          <p:attrName>style.visibility</p:attrName>
                                        </p:attrNameLst>
                                      </p:cBhvr>
                                      <p:to>
                                        <p:strVal val="visible"/>
                                      </p:to>
                                    </p:set>
                                    <p:animEffect transition="in" filter="checkerboard(across)">
                                      <p:cBhvr>
                                        <p:cTn dur="500" id="46"/>
                                        <p:tgtEl>
                                          <p:spTgt spid="419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8" grpId="0" uiExpand="0" build="whole"/>
      <p:bldP spid="1048740" grpId="0" uiExpand="0" build="whole"/>
      <p:bldP spid="1048741" grpId="0" uiExpand="0" build="whole"/>
    </p:bldLst>
  </p:timing>
</p:sld>
</file>

<file path=ppt/slides/slide28.xml><?xml version="1.0" encoding="utf-8"?>
<p:sld xmlns:a="http://schemas.openxmlformats.org/drawingml/2006/main" xmlns:r="http://schemas.openxmlformats.org/officeDocument/2006/relationships" xmlns:p="http://schemas.openxmlformats.org/presentationml/2006/main" show="1" showMasterSp="1">
  <p:cSld>
    <p:spTree>
      <p:nvGrpSpPr>
        <p:cNvPr id="118" name=""/>
        <p:cNvGrpSpPr/>
        <p:nvPr/>
      </p:nvGrpSpPr>
      <p:grpSpPr>
        <a:xfrm rot="0">
          <a:off x="0" y="0"/>
          <a:ext cx="0" cy="0"/>
          <a:chOff x="0" y="0"/>
          <a:chExt cx="0" cy="0"/>
        </a:xfrm>
      </p:grpSpPr>
      <p:graphicFrame>
        <p:nvGraphicFramePr>
          <p:cNvPr id="4194347" name=""/>
          <p:cNvGraphicFramePr>
            <a:graphicFrameLocks/>
          </p:cNvGraphicFramePr>
          <p:nvPr/>
        </p:nvGraphicFramePr>
        <p:xfrm rot="0">
          <a:off x="2268537" y="1268412"/>
          <a:ext cx="5184775" cy="1306512"/>
        </p:xfrm>
        <a:graphic>
          <a:graphicData uri="http://schemas.openxmlformats.org/presentationml/2006/ole">
            <mc:AlternateContent xmlns:mc="http://schemas.openxmlformats.org/markup-compatibility/2006">
              <mc:Choice xmlns:v="urn:schemas-microsoft-com:vml" Requires="v">
                <p:oleObj r:id="rId1" spid="" imgH="1306512" imgW="5184775" showAsIcon="0" progId="Equation.3">
                  <p:embed followColorScheme="full"/>
                  <p:pic>
                    <p:nvPicPr>
                      <p:cNvPr id="2097213" name="Object 2" descr=""/>
                      <p:cNvPicPr>
                        <a:picLocks/>
                      </p:cNvPicPr>
                      <p:nvPr/>
                    </p:nvPicPr>
                    <p:blipFill>
                      <a:blip xmlns:r="http://schemas.openxmlformats.org/officeDocument/2006/relationships" r:embed="rId2"/>
                      <a:srcRect l="0" t="0" r="0" b="0"/>
                      <a:stretch>
                        <a:fillRect/>
                      </a:stretch>
                    </p:blipFill>
                    <p:spPr>
                      <a:xfrm rot="0">
                        <a:off x="2268537" y="1268412"/>
                        <a:ext cx="5184775" cy="1306512"/>
                      </a:xfrm>
                      <a:prstGeom prst="rect"/>
                      <a:noFill/>
                      <a:ln>
                        <a:noFill/>
                      </a:ln>
                    </p:spPr>
                  </p:pic>
                </p:oleObj>
              </mc:Choice>
              <mc:Fallback>
                <p:oleObj r:id="rId1" spid="" imgH="1306512" imgW="5184775" showAsIcon="0" progId="Equation.3">
                  <p:embed followColorScheme="full"/>
                  <p:pic>
                    <p:nvPicPr>
                      <p:cNvPr id="2097213" name="Object 2" descr=""/>
                      <p:cNvPicPr>
                        <a:picLocks/>
                      </p:cNvPicPr>
                      <p:nvPr/>
                    </p:nvPicPr>
                    <p:blipFill>
                      <a:blip xmlns:r="http://schemas.openxmlformats.org/officeDocument/2006/relationships" r:embed="rId2"/>
                      <a:srcRect l="0" t="0" r="0" b="0"/>
                      <a:stretch>
                        <a:fillRect/>
                      </a:stretch>
                    </p:blipFill>
                    <p:spPr>
                      <a:xfrm rot="0">
                        <a:off x="2268537" y="1268412"/>
                        <a:ext cx="5184775" cy="1306512"/>
                      </a:xfrm>
                      <a:prstGeom prst="rect"/>
                      <a:noFill/>
                      <a:ln>
                        <a:noFill/>
                      </a:ln>
                    </p:spPr>
                  </p:pic>
                </p:oleObj>
              </mc:Fallback>
            </mc:AlternateContent>
          </a:graphicData>
        </a:graphic>
      </p:graphicFrame>
      <p:graphicFrame>
        <p:nvGraphicFramePr>
          <p:cNvPr id="4194348" name=""/>
          <p:cNvGraphicFramePr>
            <a:graphicFrameLocks/>
          </p:cNvGraphicFramePr>
          <p:nvPr/>
        </p:nvGraphicFramePr>
        <p:xfrm rot="0">
          <a:off x="2916237" y="3660775"/>
          <a:ext cx="3200400" cy="1052512"/>
        </p:xfrm>
        <a:graphic>
          <a:graphicData uri="http://schemas.openxmlformats.org/presentationml/2006/ole">
            <mc:AlternateContent xmlns:mc="http://schemas.openxmlformats.org/markup-compatibility/2006">
              <mc:Choice xmlns:v="urn:schemas-microsoft-com:vml" Requires="v">
                <p:oleObj r:id="rId3" spid="" imgH="1052512" imgW="3200400" showAsIcon="0" progId="Equation.3">
                  <p:embed followColorScheme="full"/>
                  <p:pic>
                    <p:nvPicPr>
                      <p:cNvPr id="2097214" name="Object 3" descr=""/>
                      <p:cNvPicPr>
                        <a:picLocks/>
                      </p:cNvPicPr>
                      <p:nvPr/>
                    </p:nvPicPr>
                    <p:blipFill>
                      <a:blip xmlns:r="http://schemas.openxmlformats.org/officeDocument/2006/relationships" r:embed="rId4"/>
                      <a:srcRect l="0" t="0" r="0" b="0"/>
                      <a:stretch>
                        <a:fillRect/>
                      </a:stretch>
                    </p:blipFill>
                    <p:spPr>
                      <a:xfrm rot="0">
                        <a:off x="2916237" y="3660775"/>
                        <a:ext cx="3200400" cy="1052512"/>
                      </a:xfrm>
                      <a:prstGeom prst="rect"/>
                      <a:noFill/>
                      <a:ln>
                        <a:noFill/>
                      </a:ln>
                    </p:spPr>
                  </p:pic>
                </p:oleObj>
              </mc:Choice>
              <mc:Fallback>
                <p:oleObj r:id="rId3" spid="" imgH="1052512" imgW="3200400" showAsIcon="0" progId="Equation.3">
                  <p:embed followColorScheme="full"/>
                  <p:pic>
                    <p:nvPicPr>
                      <p:cNvPr id="2097214" name="Object 3" descr=""/>
                      <p:cNvPicPr>
                        <a:picLocks/>
                      </p:cNvPicPr>
                      <p:nvPr/>
                    </p:nvPicPr>
                    <p:blipFill>
                      <a:blip xmlns:r="http://schemas.openxmlformats.org/officeDocument/2006/relationships" r:embed="rId4"/>
                      <a:srcRect l="0" t="0" r="0" b="0"/>
                      <a:stretch>
                        <a:fillRect/>
                      </a:stretch>
                    </p:blipFill>
                    <p:spPr>
                      <a:xfrm rot="0">
                        <a:off x="2916237" y="3660775"/>
                        <a:ext cx="3200400" cy="1052512"/>
                      </a:xfrm>
                      <a:prstGeom prst="rect"/>
                      <a:noFill/>
                      <a:ln>
                        <a:noFill/>
                      </a:ln>
                    </p:spPr>
                  </p:pic>
                </p:oleObj>
              </mc:Fallback>
            </mc:AlternateContent>
          </a:graphicData>
        </a:graphic>
      </p:graphicFrame>
      <p:sp>
        <p:nvSpPr>
          <p:cNvPr id="1048742" name="Rectangle 4"/>
          <p:cNvSpPr/>
          <p:nvPr/>
        </p:nvSpPr>
        <p:spPr>
          <a:xfrm rot="0">
            <a:off x="990600" y="762000"/>
            <a:ext cx="37338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天线的有效高度为：</a:t>
            </a:r>
          </a:p>
        </p:txBody>
      </p:sp>
      <p:sp>
        <p:nvSpPr>
          <p:cNvPr id="1048743" name="Rectangle 5"/>
          <p:cNvSpPr/>
          <p:nvPr/>
        </p:nvSpPr>
        <p:spPr>
          <a:xfrm rot="0">
            <a:off x="755650" y="2924175"/>
            <a:ext cx="8154987"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rPr>
              <a:t>当时</a:t>
            </a:r>
            <a:r>
              <a:rPr altLang="zh-CN" b="1" i="1" lang="en-US">
                <a:solidFill>
                  <a:srgbClr val="ED6613"/>
                </a:solidFill>
                <a:latin typeface="Times New Roman" pitchFamily="18" charset="0"/>
              </a:rPr>
              <a:t>h&lt;&lt;</a:t>
            </a:r>
            <a:r>
              <a:rPr altLang="zh-CN" b="1" i="1" lang="en-US">
                <a:solidFill>
                  <a:srgbClr val="ED6613"/>
                </a:solidFill>
                <a:latin typeface="Times New Roman" pitchFamily="18" charset="0"/>
                <a:sym typeface="Symbol" pitchFamily="18" charset="2"/>
              </a:rPr>
              <a:t></a:t>
            </a:r>
            <a:r>
              <a:rPr altLang="en-US" b="1" lang="zh-CN">
                <a:latin typeface="Times New Roman" pitchFamily="18" charset="0"/>
              </a:rPr>
              <a:t> ，加顶后，天线归于输入点电流的有效高度为：</a:t>
            </a:r>
          </a:p>
        </p:txBody>
      </p:sp>
      <p:sp>
        <p:nvSpPr>
          <p:cNvPr id="1048744" name="Rectangle 6"/>
          <p:cNvSpPr/>
          <p:nvPr/>
        </p:nvSpPr>
        <p:spPr>
          <a:xfrm rot="0">
            <a:off x="628650" y="4941887"/>
            <a:ext cx="851535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solidFill>
                  <a:srgbClr val="ED6613"/>
                </a:solidFill>
                <a:latin typeface="Times New Roman" pitchFamily="18" charset="0"/>
              </a:rPr>
              <a:t>可见，</a:t>
            </a:r>
            <a:r>
              <a:rPr altLang="en-US" b="1" lang="zh-CN">
                <a:latin typeface="Times New Roman" pitchFamily="18" charset="0"/>
              </a:rPr>
              <a:t>天线加顶后有效高度提高了，从而提高了天线的效率。</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8742"/>
                                        </p:tgtEl>
                                        <p:attrNameLst>
                                          <p:attrName>style.visibility</p:attrName>
                                        </p:attrNameLst>
                                      </p:cBhvr>
                                      <p:to>
                                        <p:strVal val="visible"/>
                                      </p:to>
                                    </p:set>
                                    <p:anim calcmode="lin" valueType="num">
                                      <p:cBhvr additive="base">
                                        <p:cTn dur="500" fill="hold" id="7"/>
                                        <p:tgtEl>
                                          <p:spTgt spid="1048742"/>
                                        </p:tgtEl>
                                        <p:attrNameLst>
                                          <p:attrName>ppt_x</p:attrName>
                                        </p:attrNameLst>
                                      </p:cBhvr>
                                      <p:tavLst>
                                        <p:tav tm="0">
                                          <p:val>
                                            <p:strVal val="0-#ppt_w/2"/>
                                          </p:val>
                                        </p:tav>
                                        <p:tav tm="100000">
                                          <p:val>
                                            <p:strVal val="#ppt_x"/>
                                          </p:val>
                                        </p:tav>
                                      </p:tavLst>
                                    </p:anim>
                                    <p:anim calcmode="lin" valueType="num">
                                      <p:cBhvr additive="base">
                                        <p:cTn dur="500" fill="hold" id="8"/>
                                        <p:tgtEl>
                                          <p:spTgt spid="1048742"/>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3" presetSubtype="5">
                                  <p:stCondLst>
                                    <p:cond delay="0"/>
                                  </p:stCondLst>
                                  <p:childTnLst>
                                    <p:set>
                                      <p:cBhvr>
                                        <p:cTn dur="1" fill="hold" id="12">
                                          <p:stCondLst>
                                            <p:cond delay="0"/>
                                          </p:stCondLst>
                                        </p:cTn>
                                        <p:tgtEl>
                                          <p:spTgt spid="4194347"/>
                                        </p:tgtEl>
                                        <p:attrNameLst>
                                          <p:attrName>style.visibility</p:attrName>
                                        </p:attrNameLst>
                                      </p:cBhvr>
                                      <p:to>
                                        <p:strVal val="visible"/>
                                      </p:to>
                                    </p:set>
                                    <p:animEffect transition="in" filter="blinds(vertical)">
                                      <p:cBhvr>
                                        <p:cTn dur="500" id="13"/>
                                        <p:tgtEl>
                                          <p:spTgt spid="4194347"/>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3">
                                  <p:stCondLst>
                                    <p:cond delay="0"/>
                                  </p:stCondLst>
                                  <p:childTnLst>
                                    <p:set>
                                      <p:cBhvr>
                                        <p:cTn dur="1" fill="hold" id="17">
                                          <p:stCondLst>
                                            <p:cond delay="0"/>
                                          </p:stCondLst>
                                        </p:cTn>
                                        <p:tgtEl>
                                          <p:spTgt spid="1048743"/>
                                        </p:tgtEl>
                                        <p:attrNameLst>
                                          <p:attrName>style.visibility</p:attrName>
                                        </p:attrNameLst>
                                      </p:cBhvr>
                                      <p:to>
                                        <p:strVal val="visible"/>
                                      </p:to>
                                    </p:set>
                                    <p:anim calcmode="lin" valueType="num">
                                      <p:cBhvr additive="base">
                                        <p:cTn dur="500" fill="hold" id="18"/>
                                        <p:tgtEl>
                                          <p:spTgt spid="1048743"/>
                                        </p:tgtEl>
                                        <p:attrNameLst>
                                          <p:attrName>ppt_x</p:attrName>
                                        </p:attrNameLst>
                                      </p:cBhvr>
                                      <p:tavLst>
                                        <p:tav tm="0">
                                          <p:val>
                                            <p:strVal val="1+#ppt_w/2"/>
                                          </p:val>
                                        </p:tav>
                                        <p:tav tm="100000">
                                          <p:val>
                                            <p:strVal val="#ppt_x"/>
                                          </p:val>
                                        </p:tav>
                                      </p:tavLst>
                                    </p:anim>
                                    <p:anim calcmode="lin" valueType="num">
                                      <p:cBhvr additive="base">
                                        <p:cTn dur="500" fill="hold" id="19"/>
                                        <p:tgtEl>
                                          <p:spTgt spid="1048743"/>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6" presetSubtype="21">
                                  <p:stCondLst>
                                    <p:cond delay="0"/>
                                  </p:stCondLst>
                                  <p:childTnLst>
                                    <p:set>
                                      <p:cBhvr>
                                        <p:cTn dur="1" fill="hold" id="23">
                                          <p:stCondLst>
                                            <p:cond delay="0"/>
                                          </p:stCondLst>
                                        </p:cTn>
                                        <p:tgtEl>
                                          <p:spTgt spid="4194348"/>
                                        </p:tgtEl>
                                        <p:attrNameLst>
                                          <p:attrName>style.visibility</p:attrName>
                                        </p:attrNameLst>
                                      </p:cBhvr>
                                      <p:to>
                                        <p:strVal val="visible"/>
                                      </p:to>
                                    </p:set>
                                    <p:animEffect transition="in" filter="barn(inVertical)">
                                      <p:cBhvr>
                                        <p:cTn dur="500" id="24"/>
                                        <p:tgtEl>
                                          <p:spTgt spid="419434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3">
                                  <p:stCondLst>
                                    <p:cond delay="0"/>
                                  </p:stCondLst>
                                  <p:childTnLst>
                                    <p:set>
                                      <p:cBhvr>
                                        <p:cTn dur="1" fill="hold" id="28">
                                          <p:stCondLst>
                                            <p:cond delay="0"/>
                                          </p:stCondLst>
                                        </p:cTn>
                                        <p:tgtEl>
                                          <p:spTgt spid="1048744"/>
                                        </p:tgtEl>
                                        <p:attrNameLst>
                                          <p:attrName>style.visibility</p:attrName>
                                        </p:attrNameLst>
                                      </p:cBhvr>
                                      <p:to>
                                        <p:strVal val="visible"/>
                                      </p:to>
                                    </p:set>
                                    <p:anim calcmode="lin" valueType="num">
                                      <p:cBhvr additive="base">
                                        <p:cTn dur="500" fill="hold" id="29"/>
                                        <p:tgtEl>
                                          <p:spTgt spid="1048744"/>
                                        </p:tgtEl>
                                        <p:attrNameLst>
                                          <p:attrName>ppt_x</p:attrName>
                                        </p:attrNameLst>
                                      </p:cBhvr>
                                      <p:tavLst>
                                        <p:tav tm="0">
                                          <p:val>
                                            <p:strVal val="1+#ppt_w/2"/>
                                          </p:val>
                                        </p:tav>
                                        <p:tav tm="100000">
                                          <p:val>
                                            <p:strVal val="#ppt_x"/>
                                          </p:val>
                                        </p:tav>
                                      </p:tavLst>
                                    </p:anim>
                                    <p:anim calcmode="lin" valueType="num">
                                      <p:cBhvr additive="base">
                                        <p:cTn dur="500" fill="hold" id="30"/>
                                        <p:tgtEl>
                                          <p:spTgt spid="10487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2" grpId="0" uiExpand="0" build="whole"/>
      <p:bldP spid="1048743" grpId="0" uiExpand="0" build="whole"/>
      <p:bldP spid="1048744" grpId="0" uiExpand="0" build="whole"/>
    </p:bldLst>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119" name=""/>
        <p:cNvGrpSpPr/>
        <p:nvPr/>
      </p:nvGrpSpPr>
      <p:grpSpPr>
        <a:xfrm rot="0">
          <a:off x="0" y="0"/>
          <a:ext cx="0" cy="0"/>
          <a:chOff x="0" y="0"/>
          <a:chExt cx="0" cy="0"/>
        </a:xfrm>
      </p:grpSpPr>
      <p:pic>
        <p:nvPicPr>
          <p:cNvPr id="2097215" name="Picture 2"/>
          <p:cNvPicPr>
            <a:picLocks/>
          </p:cNvPicPr>
          <p:nvPr>
            <p:ph sz="full" idx="1"/>
          </p:nvPr>
        </p:nvPicPr>
        <p:blipFill>
          <a:blip xmlns:r="http://schemas.openxmlformats.org/officeDocument/2006/relationships" r:embed="rId1"/>
          <a:srcRect l="0" t="0" r="0" b="0"/>
          <a:stretch>
            <a:fillRect/>
          </a:stretch>
        </p:blipFill>
        <p:spPr>
          <a:xfrm rot="0">
            <a:off x="142875" y="0"/>
            <a:ext cx="3643312" cy="2643187"/>
          </a:xfrm>
          <a:prstGeom prst="rect"/>
          <a:noFill/>
          <a:ln>
            <a:noFill/>
          </a:ln>
        </p:spPr>
      </p:pic>
      <p:pic>
        <p:nvPicPr>
          <p:cNvPr id="2097216" name="Picture 3"/>
          <p:cNvPicPr>
            <a:picLocks/>
          </p:cNvPicPr>
          <p:nvPr/>
        </p:nvPicPr>
        <p:blipFill>
          <a:blip xmlns:r="http://schemas.openxmlformats.org/officeDocument/2006/relationships" r:embed="rId2"/>
          <a:srcRect l="0" t="0" r="0" b="0"/>
          <a:stretch>
            <a:fillRect/>
          </a:stretch>
        </p:blipFill>
        <p:spPr>
          <a:xfrm rot="0">
            <a:off x="4533900" y="642937"/>
            <a:ext cx="4610100" cy="3000375"/>
          </a:xfrm>
          <a:prstGeom prst="rect"/>
          <a:noFill/>
          <a:ln>
            <a:noFill/>
          </a:ln>
        </p:spPr>
      </p:pic>
      <p:pic>
        <p:nvPicPr>
          <p:cNvPr id="2097217" name="Picture 4"/>
          <p:cNvPicPr>
            <a:picLocks/>
          </p:cNvPicPr>
          <p:nvPr/>
        </p:nvPicPr>
        <p:blipFill>
          <a:blip xmlns:r="http://schemas.openxmlformats.org/officeDocument/2006/relationships" r:embed="rId3"/>
          <a:srcRect l="0" t="0" r="0" b="0"/>
          <a:stretch>
            <a:fillRect/>
          </a:stretch>
        </p:blipFill>
        <p:spPr>
          <a:xfrm rot="0">
            <a:off x="0" y="3648075"/>
            <a:ext cx="4446587" cy="3209925"/>
          </a:xfrm>
          <a:prstGeom prst="rect"/>
          <a:noFill/>
          <a:ln>
            <a:noFill/>
          </a:ln>
        </p:spPr>
      </p:pic>
      <p:sp>
        <p:nvSpPr>
          <p:cNvPr id="1048745" name="矩形 6"/>
          <p:cNvSpPr/>
          <p:nvPr/>
        </p:nvSpPr>
        <p:spPr>
          <a:xfrm rot="0">
            <a:off x="4546600" y="4786312"/>
            <a:ext cx="4597400" cy="12001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b="1" lang="zh-CN">
                <a:latin typeface="Times New Roman" pitchFamily="18" charset="0"/>
              </a:rPr>
              <a:t>当工作频率位于短波低端或以下</a:t>
            </a:r>
          </a:p>
          <a:p>
            <a:pPr eaLnBrk="1" hangingPunct="1" latinLnBrk="1" lvl="0"/>
            <a:r>
              <a:rPr altLang="en-US" b="1" lang="zh-CN">
                <a:latin typeface="Times New Roman" pitchFamily="18" charset="0"/>
              </a:rPr>
              <a:t>频段时，由于鞭状天线电高度太</a:t>
            </a:r>
          </a:p>
          <a:p>
            <a:pPr eaLnBrk="1" hangingPunct="1" latinLnBrk="1" lvl="0"/>
            <a:r>
              <a:rPr altLang="en-US" b="1" lang="zh-CN">
                <a:latin typeface="Times New Roman" pitchFamily="18" charset="0"/>
              </a:rPr>
              <a:t>小，所以常用</a:t>
            </a:r>
            <a:r>
              <a:rPr altLang="zh-CN" b="1" lang="en-US">
                <a:latin typeface="Times New Roman" pitchFamily="18" charset="0"/>
              </a:rPr>
              <a:t>T</a:t>
            </a:r>
            <a:r>
              <a:rPr altLang="en-US" b="1" lang="zh-CN">
                <a:latin typeface="Times New Roman" pitchFamily="18" charset="0"/>
              </a:rPr>
              <a:t>型天线和</a:t>
            </a:r>
            <a:r>
              <a:rPr altLang="en-US" b="1" lang="zh-CN">
                <a:latin typeface="Times New Roman" pitchFamily="18" charset="0"/>
                <a:sym typeface="Symbol" pitchFamily="18" charset="2"/>
              </a:rPr>
              <a:t>天线。</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85" name=""/>
        <p:cNvGrpSpPr/>
        <p:nvPr/>
      </p:nvGrpSpPr>
      <p:grpSpPr>
        <a:xfrm rot="0">
          <a:off x="0" y="0"/>
          <a:ext cx="0" cy="0"/>
          <a:chOff x="0" y="0"/>
          <a:chExt cx="0" cy="0"/>
        </a:xfrm>
      </p:grpSpPr>
      <p:pic>
        <p:nvPicPr>
          <p:cNvPr id="2097154" name="Picture 3"/>
          <p:cNvPicPr>
            <a:picLocks/>
          </p:cNvPicPr>
          <p:nvPr>
            <p:ph sz="full" idx="1"/>
          </p:nvPr>
        </p:nvPicPr>
        <p:blipFill>
          <a:blip xmlns:r="http://schemas.openxmlformats.org/officeDocument/2006/relationships" r:embed="rId1"/>
          <a:srcRect l="0" t="0" r="0" b="0"/>
          <a:stretch>
            <a:fillRect/>
          </a:stretch>
        </p:blipFill>
        <p:spPr>
          <a:xfrm rot="0">
            <a:off x="214312" y="0"/>
            <a:ext cx="6251575" cy="3500437"/>
          </a:xfrm>
          <a:prstGeom prst="rect"/>
          <a:noFill/>
          <a:ln>
            <a:noFill/>
          </a:ln>
        </p:spPr>
      </p:pic>
      <p:pic>
        <p:nvPicPr>
          <p:cNvPr id="2097155" name="Picture 3"/>
          <p:cNvPicPr>
            <a:picLocks/>
          </p:cNvPicPr>
          <p:nvPr/>
        </p:nvPicPr>
        <p:blipFill>
          <a:blip xmlns:r="http://schemas.openxmlformats.org/officeDocument/2006/relationships" r:embed="rId2"/>
          <a:srcRect l="0" t="0" r="0" b="0"/>
          <a:stretch>
            <a:fillRect/>
          </a:stretch>
        </p:blipFill>
        <p:spPr>
          <a:xfrm rot="0">
            <a:off x="4605337" y="3500437"/>
            <a:ext cx="4538662" cy="2786062"/>
          </a:xfrm>
          <a:prstGeom prst="rect"/>
          <a:noFill/>
          <a:ln>
            <a:noFill/>
          </a:ln>
        </p:spPr>
      </p:pic>
      <p:pic>
        <p:nvPicPr>
          <p:cNvPr id="2097156" name="Picture 4"/>
          <p:cNvPicPr>
            <a:picLocks/>
          </p:cNvPicPr>
          <p:nvPr/>
        </p:nvPicPr>
        <p:blipFill>
          <a:blip xmlns:r="http://schemas.openxmlformats.org/officeDocument/2006/relationships" r:embed="rId3"/>
          <a:srcRect l="0" t="0" r="0" b="0"/>
          <a:stretch>
            <a:fillRect/>
          </a:stretch>
        </p:blipFill>
        <p:spPr>
          <a:xfrm rot="0">
            <a:off x="214312" y="3643312"/>
            <a:ext cx="4357687" cy="2466975"/>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120" name=""/>
        <p:cNvGrpSpPr/>
        <p:nvPr/>
      </p:nvGrpSpPr>
      <p:grpSpPr>
        <a:xfrm rot="0">
          <a:off x="0" y="0"/>
          <a:ext cx="0" cy="0"/>
          <a:chOff x="0" y="0"/>
          <a:chExt cx="0" cy="0"/>
        </a:xfrm>
      </p:grpSpPr>
      <p:pic>
        <p:nvPicPr>
          <p:cNvPr id="2097218" name="Picture 2"/>
          <p:cNvPicPr>
            <a:picLocks/>
          </p:cNvPicPr>
          <p:nvPr>
            <p:ph sz="full" idx="1"/>
          </p:nvPr>
        </p:nvPicPr>
        <p:blipFill>
          <a:blip xmlns:r="http://schemas.openxmlformats.org/officeDocument/2006/relationships" r:embed="rId1"/>
          <a:srcRect l="0" t="0" r="0" b="0"/>
          <a:stretch>
            <a:fillRect/>
          </a:stretch>
        </p:blipFill>
        <p:spPr>
          <a:xfrm rot="0">
            <a:off x="214312" y="214312"/>
            <a:ext cx="7586662" cy="4114800"/>
          </a:xfrm>
          <a:prstGeom prst="rect"/>
          <a:noFill/>
          <a:ln>
            <a:noFill/>
          </a:ln>
        </p:spPr>
      </p:pic>
      <p:sp>
        <p:nvSpPr>
          <p:cNvPr id="1048746" name="矩形 4"/>
          <p:cNvSpPr/>
          <p:nvPr/>
        </p:nvSpPr>
        <p:spPr>
          <a:xfrm rot="0">
            <a:off x="428625" y="4500562"/>
            <a:ext cx="7918450" cy="8302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b="1" lang="zh-CN">
                <a:latin typeface="Times New Roman" pitchFamily="18" charset="0"/>
              </a:rPr>
              <a:t>与鞭天线区别多了一条水平臂，改善了垂直部分电流分布</a:t>
            </a:r>
          </a:p>
          <a:p>
            <a:pPr eaLnBrk="1" hangingPunct="1" latinLnBrk="1" lvl="0"/>
            <a:r>
              <a:rPr altLang="en-US" b="1" lang="zh-CN">
                <a:latin typeface="Times New Roman" pitchFamily="18" charset="0"/>
              </a:rPr>
              <a:t>提高了辐射效率，对垂直平面方向图有一定影响：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121" name=""/>
        <p:cNvGrpSpPr/>
        <p:nvPr/>
      </p:nvGrpSpPr>
      <p:grpSpPr>
        <a:xfrm rot="0">
          <a:off x="0" y="0"/>
          <a:ext cx="0" cy="0"/>
          <a:chOff x="0" y="0"/>
          <a:chExt cx="0" cy="0"/>
        </a:xfrm>
      </p:grpSpPr>
      <p:pic>
        <p:nvPicPr>
          <p:cNvPr id="2097219" name="Picture 2"/>
          <p:cNvPicPr>
            <a:picLocks/>
          </p:cNvPicPr>
          <p:nvPr>
            <p:ph sz="full" idx="1"/>
          </p:nvPr>
        </p:nvPicPr>
        <p:blipFill>
          <a:blip xmlns:r="http://schemas.openxmlformats.org/officeDocument/2006/relationships" r:embed="rId1"/>
          <a:srcRect l="0" t="0" r="0" b="0"/>
          <a:stretch>
            <a:fillRect/>
          </a:stretch>
        </p:blipFill>
        <p:spPr>
          <a:xfrm rot="0">
            <a:off x="0" y="0"/>
            <a:ext cx="6348412" cy="4114800"/>
          </a:xfrm>
          <a:prstGeom prst="rect"/>
          <a:noFill/>
          <a:ln>
            <a:noFill/>
          </a:ln>
        </p:spPr>
      </p:pic>
      <p:pic>
        <p:nvPicPr>
          <p:cNvPr id="2097220" name="Picture 3"/>
          <p:cNvPicPr>
            <a:picLocks/>
          </p:cNvPicPr>
          <p:nvPr/>
        </p:nvPicPr>
        <p:blipFill>
          <a:blip xmlns:r="http://schemas.openxmlformats.org/officeDocument/2006/relationships" r:embed="rId2"/>
          <a:srcRect l="0" t="0" r="0" b="0"/>
          <a:stretch>
            <a:fillRect/>
          </a:stretch>
        </p:blipFill>
        <p:spPr>
          <a:xfrm rot="0">
            <a:off x="4000500" y="3714750"/>
            <a:ext cx="4905375" cy="2954337"/>
          </a:xfrm>
          <a:prstGeom prst="rect"/>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122" name=""/>
        <p:cNvGrpSpPr/>
        <p:nvPr/>
      </p:nvGrpSpPr>
      <p:grpSpPr>
        <a:xfrm rot="0">
          <a:off x="0" y="0"/>
          <a:ext cx="0" cy="0"/>
          <a:chOff x="0" y="0"/>
          <a:chExt cx="0" cy="0"/>
        </a:xfrm>
      </p:grpSpPr>
      <p:pic>
        <p:nvPicPr>
          <p:cNvPr id="2097221" name="Picture 2"/>
          <p:cNvPicPr>
            <a:picLocks/>
          </p:cNvPicPr>
          <p:nvPr>
            <p:ph sz="full" idx="1"/>
          </p:nvPr>
        </p:nvPicPr>
        <p:blipFill>
          <a:blip xmlns:r="http://schemas.openxmlformats.org/officeDocument/2006/relationships" r:embed="rId1"/>
          <a:srcRect l="0" t="0" r="0" b="0"/>
          <a:stretch>
            <a:fillRect/>
          </a:stretch>
        </p:blipFill>
        <p:spPr>
          <a:xfrm rot="0">
            <a:off x="0" y="0"/>
            <a:ext cx="4857750" cy="3206750"/>
          </a:xfrm>
          <a:prstGeom prst="rect"/>
          <a:noFill/>
          <a:ln>
            <a:noFill/>
          </a:ln>
        </p:spPr>
      </p:pic>
      <p:pic>
        <p:nvPicPr>
          <p:cNvPr id="2097222" name="Picture 3"/>
          <p:cNvPicPr>
            <a:picLocks/>
          </p:cNvPicPr>
          <p:nvPr/>
        </p:nvPicPr>
        <p:blipFill>
          <a:blip xmlns:r="http://schemas.openxmlformats.org/officeDocument/2006/relationships" r:embed="rId2"/>
          <a:srcRect l="0" t="0" r="0" b="0"/>
          <a:stretch>
            <a:fillRect/>
          </a:stretch>
        </p:blipFill>
        <p:spPr>
          <a:xfrm rot="0">
            <a:off x="0" y="3171825"/>
            <a:ext cx="5400675" cy="3686175"/>
          </a:xfrm>
          <a:prstGeom prst="rect"/>
          <a:noFill/>
          <a:ln>
            <a:noFill/>
          </a:ln>
        </p:spPr>
      </p:pic>
      <p:pic>
        <p:nvPicPr>
          <p:cNvPr id="2097223" name="Picture 4"/>
          <p:cNvPicPr>
            <a:picLocks/>
          </p:cNvPicPr>
          <p:nvPr/>
        </p:nvPicPr>
        <p:blipFill>
          <a:blip xmlns:r="http://schemas.openxmlformats.org/officeDocument/2006/relationships" r:embed="rId3"/>
          <a:srcRect l="0" t="0" r="0" b="0"/>
          <a:stretch>
            <a:fillRect/>
          </a:stretch>
        </p:blipFill>
        <p:spPr>
          <a:xfrm rot="0">
            <a:off x="5202237" y="214312"/>
            <a:ext cx="3941762" cy="2976562"/>
          </a:xfrm>
          <a:prstGeom prst="rect"/>
          <a:noFill/>
          <a:ln>
            <a:noFill/>
          </a:ln>
        </p:spPr>
      </p:pic>
      <p:sp>
        <p:nvSpPr>
          <p:cNvPr id="1048747" name="矩形 6"/>
          <p:cNvSpPr/>
          <p:nvPr/>
        </p:nvSpPr>
        <p:spPr>
          <a:xfrm rot="0">
            <a:off x="4500562" y="5214937"/>
            <a:ext cx="4516437"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b="1" lang="zh-CN">
                <a:latin typeface="Times New Roman" pitchFamily="18" charset="0"/>
              </a:rPr>
              <a:t>在水平平面内具有较弱的方向性</a:t>
            </a:r>
          </a:p>
        </p:txBody>
      </p:sp>
      <p:sp>
        <p:nvSpPr>
          <p:cNvPr id="1048748" name="矩形 7"/>
          <p:cNvSpPr/>
          <p:nvPr/>
        </p:nvSpPr>
        <p:spPr>
          <a:xfrm rot="0">
            <a:off x="5561012" y="3357562"/>
            <a:ext cx="3582987" cy="8302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b="1" lang="zh-CN">
                <a:latin typeface="Times New Roman" pitchFamily="18" charset="0"/>
              </a:rPr>
              <a:t>在垂直平面内</a:t>
            </a:r>
            <a:r>
              <a:rPr altLang="zh-CN" b="1" lang="en-US">
                <a:latin typeface="Times New Roman" pitchFamily="18" charset="0"/>
              </a:rPr>
              <a:t>30</a:t>
            </a:r>
            <a:r>
              <a:rPr altLang="zh-CN" baseline="30000" b="1" lang="en-US">
                <a:latin typeface="Times New Roman" pitchFamily="18" charset="0"/>
              </a:rPr>
              <a:t>0</a:t>
            </a:r>
            <a:r>
              <a:rPr altLang="zh-CN" b="1" lang="en-US">
                <a:latin typeface="Times New Roman" pitchFamily="18" charset="0"/>
              </a:rPr>
              <a:t>-60</a:t>
            </a:r>
            <a:r>
              <a:rPr altLang="zh-CN" baseline="30000" b="1" lang="en-US">
                <a:latin typeface="Times New Roman" pitchFamily="18" charset="0"/>
              </a:rPr>
              <a:t>0</a:t>
            </a:r>
            <a:r>
              <a:rPr altLang="en-US" b="1" lang="zh-CN">
                <a:latin typeface="Times New Roman" pitchFamily="18" charset="0"/>
              </a:rPr>
              <a:t>具有</a:t>
            </a:r>
          </a:p>
          <a:p>
            <a:pPr eaLnBrk="1" hangingPunct="1" latinLnBrk="1" lvl="0"/>
            <a:r>
              <a:rPr altLang="en-US" b="1" lang="zh-CN">
                <a:latin typeface="Times New Roman" pitchFamily="18" charset="0"/>
              </a:rPr>
              <a:t>明显的方向性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123" name=""/>
        <p:cNvGrpSpPr/>
        <p:nvPr/>
      </p:nvGrpSpPr>
      <p:grpSpPr>
        <a:xfrm rot="0">
          <a:off x="0" y="0"/>
          <a:ext cx="0" cy="0"/>
          <a:chOff x="0" y="0"/>
          <a:chExt cx="0" cy="0"/>
        </a:xfrm>
      </p:grpSpPr>
      <p:pic>
        <p:nvPicPr>
          <p:cNvPr id="2097224" name="Picture 2"/>
          <p:cNvPicPr>
            <a:picLocks/>
          </p:cNvPicPr>
          <p:nvPr>
            <p:ph sz="full" idx="1"/>
          </p:nvPr>
        </p:nvPicPr>
        <p:blipFill>
          <a:blip xmlns:r="http://schemas.openxmlformats.org/officeDocument/2006/relationships" r:embed="rId1"/>
          <a:srcRect l="0" t="0" r="0" b="0"/>
          <a:stretch>
            <a:fillRect/>
          </a:stretch>
        </p:blipFill>
        <p:spPr>
          <a:xfrm rot="0">
            <a:off x="0" y="0"/>
            <a:ext cx="3857625" cy="2857500"/>
          </a:xfrm>
          <a:prstGeom prst="rect"/>
          <a:noFill/>
          <a:ln>
            <a:noFill/>
          </a:ln>
        </p:spPr>
      </p:pic>
      <p:pic>
        <p:nvPicPr>
          <p:cNvPr id="2097225" name="Picture 3"/>
          <p:cNvPicPr>
            <a:picLocks/>
          </p:cNvPicPr>
          <p:nvPr/>
        </p:nvPicPr>
        <p:blipFill>
          <a:blip xmlns:r="http://schemas.openxmlformats.org/officeDocument/2006/relationships" r:embed="rId2"/>
          <a:srcRect l="0" t="0" r="0" b="0"/>
          <a:stretch>
            <a:fillRect/>
          </a:stretch>
        </p:blipFill>
        <p:spPr>
          <a:xfrm rot="0">
            <a:off x="0" y="3071812"/>
            <a:ext cx="4071937" cy="3571875"/>
          </a:xfrm>
          <a:prstGeom prst="rect"/>
          <a:noFill/>
          <a:ln>
            <a:noFill/>
          </a:ln>
        </p:spPr>
      </p:pic>
      <p:sp>
        <p:nvSpPr>
          <p:cNvPr id="1048749" name="矩形 5"/>
          <p:cNvSpPr/>
          <p:nvPr/>
        </p:nvSpPr>
        <p:spPr>
          <a:xfrm rot="0">
            <a:off x="3817937" y="285750"/>
            <a:ext cx="4897437" cy="5262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zh-CN" b="1" lang="en-US">
                <a:latin typeface="Times New Roman" pitchFamily="18" charset="0"/>
              </a:rPr>
              <a:t>T</a:t>
            </a:r>
            <a:r>
              <a:rPr altLang="en-US" b="1" lang="zh-CN">
                <a:latin typeface="Times New Roman" pitchFamily="18" charset="0"/>
              </a:rPr>
              <a:t>天线类似加辐射叶的鞭状天线，</a:t>
            </a:r>
          </a:p>
          <a:p>
            <a:pPr eaLnBrk="1" hangingPunct="1" latinLnBrk="1" lvl="0"/>
            <a:r>
              <a:rPr altLang="en-US" b="1" lang="zh-CN">
                <a:latin typeface="Times New Roman" pitchFamily="18" charset="0"/>
              </a:rPr>
              <a:t>只是顶端辐射叶较长罢了。垂直</a:t>
            </a:r>
          </a:p>
          <a:p>
            <a:pPr eaLnBrk="1" hangingPunct="1" latinLnBrk="1" lvl="0"/>
            <a:r>
              <a:rPr altLang="zh-CN" b="1" lang="en-US">
                <a:latin typeface="Times New Roman" pitchFamily="18" charset="0"/>
              </a:rPr>
              <a:t>H+</a:t>
            </a:r>
            <a:r>
              <a:rPr altLang="en-US" b="1" lang="zh-CN">
                <a:latin typeface="Times New Roman" pitchFamily="18" charset="0"/>
              </a:rPr>
              <a:t>水平</a:t>
            </a:r>
            <a:r>
              <a:rPr altLang="zh-CN" b="1" lang="en-US">
                <a:latin typeface="Times New Roman" pitchFamily="18" charset="0"/>
              </a:rPr>
              <a:t>L</a:t>
            </a:r>
            <a:r>
              <a:rPr altLang="en-US" b="1" lang="zh-CN">
                <a:latin typeface="Times New Roman" pitchFamily="18" charset="0"/>
              </a:rPr>
              <a:t>通常小于半个波长且</a:t>
            </a:r>
          </a:p>
          <a:p>
            <a:pPr eaLnBrk="1" hangingPunct="1" latinLnBrk="1" lvl="0"/>
            <a:r>
              <a:rPr altLang="zh-CN" b="1" lang="en-US">
                <a:latin typeface="Times New Roman" pitchFamily="18" charset="0"/>
              </a:rPr>
              <a:t>L&gt;H,</a:t>
            </a:r>
            <a:r>
              <a:rPr altLang="en-US" b="1" lang="zh-CN">
                <a:latin typeface="Times New Roman" pitchFamily="18" charset="0"/>
              </a:rPr>
              <a:t>尽量让</a:t>
            </a:r>
            <a:r>
              <a:rPr altLang="zh-CN" b="1" lang="en-US">
                <a:latin typeface="Times New Roman" pitchFamily="18" charset="0"/>
              </a:rPr>
              <a:t>H</a:t>
            </a:r>
            <a:r>
              <a:rPr altLang="en-US" b="1" lang="zh-CN">
                <a:latin typeface="Times New Roman" pitchFamily="18" charset="0"/>
              </a:rPr>
              <a:t>高些。水平电流相</a:t>
            </a:r>
          </a:p>
          <a:p>
            <a:pPr eaLnBrk="1" hangingPunct="1" latinLnBrk="1" lvl="0"/>
            <a:r>
              <a:rPr altLang="en-US" b="1" lang="zh-CN">
                <a:latin typeface="Times New Roman" pitchFamily="18" charset="0"/>
              </a:rPr>
              <a:t>反，垂直电流分布较均匀。</a:t>
            </a:r>
          </a:p>
          <a:p>
            <a:pPr eaLnBrk="1" hangingPunct="1" latinLnBrk="1" lvl="0"/>
            <a:endParaRPr altLang="zh-CN" b="1" lang="en-US">
              <a:latin typeface="Times New Roman" pitchFamily="18" charset="0"/>
            </a:endParaRPr>
          </a:p>
          <a:p>
            <a:pPr eaLnBrk="1" hangingPunct="1" latinLnBrk="1" lvl="0"/>
            <a:r>
              <a:rPr altLang="en-US" b="1" lang="zh-CN">
                <a:latin typeface="Times New Roman" pitchFamily="18" charset="0"/>
              </a:rPr>
              <a:t>所以垂直平面方向图与鞭状天线</a:t>
            </a:r>
          </a:p>
          <a:p>
            <a:pPr eaLnBrk="1" hangingPunct="1" latinLnBrk="1" lvl="0"/>
            <a:r>
              <a:rPr altLang="en-US" b="1" lang="zh-CN">
                <a:latin typeface="Times New Roman" pitchFamily="18" charset="0"/>
              </a:rPr>
              <a:t>类似，主要用于地面波传播。</a:t>
            </a:r>
          </a:p>
          <a:p>
            <a:pPr eaLnBrk="1" hangingPunct="1" latinLnBrk="1" lvl="0"/>
            <a:endParaRPr altLang="zh-CN" b="1" lang="en-US">
              <a:latin typeface="Times New Roman" pitchFamily="18" charset="0"/>
            </a:endParaRPr>
          </a:p>
          <a:p>
            <a:pPr eaLnBrk="1" hangingPunct="1" latinLnBrk="1" lvl="0"/>
            <a:r>
              <a:rPr altLang="zh-CN" b="1" lang="en-US">
                <a:latin typeface="Times New Roman" pitchFamily="18" charset="0"/>
              </a:rPr>
              <a:t>T</a:t>
            </a:r>
            <a:r>
              <a:rPr altLang="en-US" b="1" lang="zh-CN">
                <a:latin typeface="Times New Roman" pitchFamily="18" charset="0"/>
              </a:rPr>
              <a:t>型天线结构简单，架设不困难，</a:t>
            </a:r>
          </a:p>
          <a:p>
            <a:pPr eaLnBrk="1" hangingPunct="1" latinLnBrk="1" lvl="0"/>
            <a:r>
              <a:rPr altLang="en-US" b="1" lang="zh-CN">
                <a:latin typeface="Times New Roman" pitchFamily="18" charset="0"/>
              </a:rPr>
              <a:t>高度</a:t>
            </a:r>
            <a:r>
              <a:rPr altLang="zh-CN" b="1" lang="en-US">
                <a:latin typeface="Times New Roman" pitchFamily="18" charset="0"/>
              </a:rPr>
              <a:t>H</a:t>
            </a:r>
            <a:r>
              <a:rPr altLang="en-US" b="1" lang="zh-CN">
                <a:latin typeface="Times New Roman" pitchFamily="18" charset="0"/>
              </a:rPr>
              <a:t>比普通鞭状天线高些，为了</a:t>
            </a:r>
          </a:p>
          <a:p>
            <a:pPr eaLnBrk="1" hangingPunct="1" latinLnBrk="1" lvl="0"/>
            <a:r>
              <a:rPr altLang="en-US" b="1" lang="zh-CN">
                <a:latin typeface="Times New Roman" pitchFamily="18" charset="0"/>
              </a:rPr>
              <a:t>提高效率，水平部分多用平行线</a:t>
            </a:r>
          </a:p>
          <a:p>
            <a:pPr eaLnBrk="1" hangingPunct="1" latinLnBrk="1" lvl="0"/>
            <a:r>
              <a:rPr altLang="en-US" b="1" lang="zh-CN">
                <a:latin typeface="Times New Roman" pitchFamily="18" charset="0"/>
              </a:rPr>
              <a:t>构成，也铺设地网来减小地损耗。</a:t>
            </a:r>
          </a:p>
          <a:p>
            <a:pPr eaLnBrk="1" hangingPunct="1" latinLnBrk="1" lvl="0"/>
            <a:endParaRPr altLang="zh-CN" b="1" lang="en-US">
              <a:latin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124" name=""/>
        <p:cNvGrpSpPr/>
        <p:nvPr/>
      </p:nvGrpSpPr>
      <p:grpSpPr>
        <a:xfrm rot="0">
          <a:off x="0" y="0"/>
          <a:ext cx="0" cy="0"/>
          <a:chOff x="0" y="0"/>
          <a:chExt cx="0" cy="0"/>
        </a:xfrm>
      </p:grpSpPr>
      <p:pic>
        <p:nvPicPr>
          <p:cNvPr id="2097226" name="Picture 4"/>
          <p:cNvPicPr>
            <a:picLocks/>
          </p:cNvPicPr>
          <p:nvPr>
            <p:ph sz="full" idx="1"/>
          </p:nvPr>
        </p:nvPicPr>
        <p:blipFill>
          <a:blip xmlns:r="http://schemas.openxmlformats.org/officeDocument/2006/relationships" r:embed="rId1"/>
          <a:srcRect l="0" t="0" r="0" b="0"/>
          <a:stretch>
            <a:fillRect/>
          </a:stretch>
        </p:blipFill>
        <p:spPr>
          <a:xfrm rot="0">
            <a:off x="0" y="214312"/>
            <a:ext cx="2857500" cy="5429250"/>
          </a:xfrm>
          <a:prstGeom prst="rect"/>
          <a:noFill/>
          <a:ln>
            <a:noFill/>
          </a:ln>
        </p:spPr>
      </p:pic>
      <p:pic>
        <p:nvPicPr>
          <p:cNvPr id="2097227" name="Picture 3"/>
          <p:cNvPicPr>
            <a:picLocks/>
          </p:cNvPicPr>
          <p:nvPr/>
        </p:nvPicPr>
        <p:blipFill>
          <a:blip xmlns:r="http://schemas.openxmlformats.org/officeDocument/2006/relationships" r:embed="rId2"/>
          <a:srcRect l="0" t="0" r="0" b="0"/>
          <a:stretch>
            <a:fillRect/>
          </a:stretch>
        </p:blipFill>
        <p:spPr>
          <a:xfrm rot="0">
            <a:off x="2870200" y="357187"/>
            <a:ext cx="6273800" cy="3214687"/>
          </a:xfrm>
          <a:prstGeom prst="rect"/>
          <a:noFill/>
          <a:ln>
            <a:noFill/>
          </a:ln>
        </p:spPr>
      </p:pic>
      <p:pic>
        <p:nvPicPr>
          <p:cNvPr id="2097228" name="Picture 5"/>
          <p:cNvPicPr>
            <a:picLocks/>
          </p:cNvPicPr>
          <p:nvPr/>
        </p:nvPicPr>
        <p:blipFill>
          <a:blip xmlns:r="http://schemas.openxmlformats.org/officeDocument/2006/relationships" r:embed="rId3"/>
          <a:srcRect l="0" t="0" r="0" b="0"/>
          <a:stretch>
            <a:fillRect/>
          </a:stretch>
        </p:blipFill>
        <p:spPr>
          <a:xfrm rot="0">
            <a:off x="2857500" y="3714750"/>
            <a:ext cx="6072187" cy="2862262"/>
          </a:xfrm>
          <a:prstGeom prst="rect"/>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125" name=""/>
        <p:cNvGrpSpPr/>
        <p:nvPr/>
      </p:nvGrpSpPr>
      <p:grpSpPr>
        <a:xfrm rot="0">
          <a:off x="0" y="0"/>
          <a:ext cx="0" cy="0"/>
          <a:chOff x="0" y="0"/>
          <a:chExt cx="0" cy="0"/>
        </a:xfrm>
      </p:grpSpPr>
      <p:pic>
        <p:nvPicPr>
          <p:cNvPr id="2097229" name="Picture 2"/>
          <p:cNvPicPr>
            <a:picLocks/>
          </p:cNvPicPr>
          <p:nvPr>
            <p:ph sz="full" idx="1"/>
          </p:nvPr>
        </p:nvPicPr>
        <p:blipFill>
          <a:blip xmlns:r="http://schemas.openxmlformats.org/officeDocument/2006/relationships" r:embed="rId1"/>
          <a:srcRect l="0" t="0" r="0" b="0"/>
          <a:stretch>
            <a:fillRect/>
          </a:stretch>
        </p:blipFill>
        <p:spPr>
          <a:xfrm rot="0">
            <a:off x="285750" y="214312"/>
            <a:ext cx="8356600" cy="5857875"/>
          </a:xfrm>
          <a:prstGeom prst="rect"/>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1" showMasterSp="1">
  <p:cSld>
    <p:spTree>
      <p:nvGrpSpPr>
        <p:cNvPr id="126" name=""/>
        <p:cNvGrpSpPr/>
        <p:nvPr/>
      </p:nvGrpSpPr>
      <p:grpSpPr>
        <a:xfrm rot="0">
          <a:off x="0" y="0"/>
          <a:ext cx="0" cy="0"/>
          <a:chOff x="0" y="0"/>
          <a:chExt cx="0" cy="0"/>
        </a:xfrm>
      </p:grpSpPr>
      <p:sp>
        <p:nvSpPr>
          <p:cNvPr id="1048750" name="Rectangle 2"/>
          <p:cNvSpPr/>
          <p:nvPr/>
        </p:nvSpPr>
        <p:spPr>
          <a:xfrm rot="0">
            <a:off x="762000" y="5029200"/>
            <a:ext cx="80772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indent="-66675" lvl="0">
              <a:buNone/>
              <a:tabLst>
                <a:tab algn="l" pos="228600"/>
              </a:tabLst>
            </a:pPr>
            <a:r>
              <a:rPr altLang="en-US" b="1" sz="2000" lang="zh-CN">
                <a:solidFill>
                  <a:srgbClr val="ED6613"/>
                </a:solidFill>
                <a:latin typeface="Times New Roman" pitchFamily="18" charset="0"/>
              </a:rPr>
              <a:t>总的来说，单极天线的方向增益较低，要提高其方向性，在超短波波段也可以采用在垂直于地面的方向上排阵，这就是直立共线阵，其分析（类似于天线阵的分析）从略。</a:t>
            </a:r>
          </a:p>
        </p:txBody>
      </p:sp>
      <p:sp>
        <p:nvSpPr>
          <p:cNvPr id="1048751" name="Rectangle 3"/>
          <p:cNvSpPr/>
          <p:nvPr/>
        </p:nvSpPr>
        <p:spPr>
          <a:xfrm rot="0">
            <a:off x="762000" y="762000"/>
            <a:ext cx="3505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b="1" lang="zh-CN">
                <a:latin typeface="Times New Roman" pitchFamily="18" charset="0"/>
                <a:ea typeface="Times New Roman" pitchFamily="18" charset="0"/>
              </a:rPr>
              <a:t> 2</a:t>
            </a:r>
            <a:r>
              <a:rPr altLang="en-US" b="1" lang="zh-CN">
                <a:latin typeface="Times New Roman" pitchFamily="18" charset="0"/>
              </a:rPr>
              <a:t>)  降低损耗电阻</a:t>
            </a:r>
          </a:p>
        </p:txBody>
      </p:sp>
      <p:sp>
        <p:nvSpPr>
          <p:cNvPr id="1048752" name="Rectangle 4"/>
          <p:cNvSpPr/>
          <p:nvPr/>
        </p:nvSpPr>
        <p:spPr>
          <a:xfrm rot="0">
            <a:off x="762000" y="1371600"/>
            <a:ext cx="7924800"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lang="zh-CN">
                <a:latin typeface="Times New Roman" pitchFamily="18" charset="0"/>
              </a:rPr>
              <a:t>   </a:t>
            </a:r>
            <a:r>
              <a:rPr altLang="en-US" b="1" lang="zh-CN">
                <a:latin typeface="Times New Roman" pitchFamily="18" charset="0"/>
              </a:rPr>
              <a:t>单极天线铜损耗和周围介质损耗都相对不大，主要损耗来自于接地系统。</a:t>
            </a:r>
          </a:p>
        </p:txBody>
      </p:sp>
      <p:sp>
        <p:nvSpPr>
          <p:cNvPr id="1048753" name="Rectangle 5"/>
          <p:cNvSpPr/>
          <p:nvPr/>
        </p:nvSpPr>
        <p:spPr>
          <a:xfrm rot="0">
            <a:off x="762000" y="2286000"/>
            <a:ext cx="8229600" cy="26479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buNone/>
            </a:pPr>
            <a:r>
              <a:rPr altLang="en-US" sz="2000" lang="zh-CN">
                <a:latin typeface="Times New Roman" pitchFamily="18" charset="0"/>
              </a:rPr>
              <a:t>    </a:t>
            </a:r>
            <a:r>
              <a:rPr altLang="en-US" b="1" lang="zh-CN">
                <a:latin typeface="Times New Roman" pitchFamily="18" charset="0"/>
              </a:rPr>
              <a:t>通常认为接地系统的损耗主要是由两个因素引起的：其一是天线电流经地面流入接地系统时所产生的损耗——电场损耗，另一是天线上的电流产生磁场，根据边界条件，磁场作用在地表面上，地表面将产生径向电流，此电流流过有耗地层时将产生损耗——磁场损耗。而对于天线电高度较小的直立天线而言，磁场损耗将是主要的，减小这一损耗一般采用在天线底部加辐射状地网的方式</a:t>
            </a:r>
            <a:r>
              <a:rPr altLang="en-US" lang="zh-CN">
                <a:latin typeface="Times New Roman" pitchFamily="18" charset="0"/>
              </a:rPr>
              <a:t>。</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51"/>
                                        </p:tgtEl>
                                        <p:attrNameLst>
                                          <p:attrName>style.visibility</p:attrName>
                                        </p:attrNameLst>
                                      </p:cBhvr>
                                      <p:to>
                                        <p:strVal val="visible"/>
                                      </p:to>
                                    </p:set>
                                    <p:anim calcmode="lin" valueType="num">
                                      <p:cBhvr additive="base">
                                        <p:cTn dur="500" fill="hold" id="7"/>
                                        <p:tgtEl>
                                          <p:spTgt spid="1048751"/>
                                        </p:tgtEl>
                                        <p:attrNameLst>
                                          <p:attrName>ppt_x</p:attrName>
                                        </p:attrNameLst>
                                      </p:cBhvr>
                                      <p:tavLst>
                                        <p:tav tm="0">
                                          <p:val>
                                            <p:strVal val="1+#ppt_w/2"/>
                                          </p:val>
                                        </p:tav>
                                        <p:tav tm="100000">
                                          <p:val>
                                            <p:strVal val="#ppt_x"/>
                                          </p:val>
                                        </p:tav>
                                      </p:tavLst>
                                    </p:anim>
                                    <p:anim calcmode="lin" valueType="num">
                                      <p:cBhvr additive="base">
                                        <p:cTn dur="500" fill="hold" id="8"/>
                                        <p:tgtEl>
                                          <p:spTgt spid="1048751"/>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3" presetSubtype="10">
                                  <p:stCondLst>
                                    <p:cond delay="0"/>
                                  </p:stCondLst>
                                  <p:childTnLst>
                                    <p:set>
                                      <p:cBhvr>
                                        <p:cTn dur="1" fill="hold" id="12">
                                          <p:stCondLst>
                                            <p:cond delay="0"/>
                                          </p:stCondLst>
                                        </p:cTn>
                                        <p:tgtEl>
                                          <p:spTgt spid="1048752"/>
                                        </p:tgtEl>
                                        <p:attrNameLst>
                                          <p:attrName>style.visibility</p:attrName>
                                        </p:attrNameLst>
                                      </p:cBhvr>
                                      <p:to>
                                        <p:strVal val="visible"/>
                                      </p:to>
                                    </p:set>
                                    <p:animEffect transition="in" filter="blinds(horizontal)">
                                      <p:cBhvr>
                                        <p:cTn dur="500" id="13"/>
                                        <p:tgtEl>
                                          <p:spTgt spid="104875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8" presetSubtype="3">
                                  <p:stCondLst>
                                    <p:cond delay="0"/>
                                  </p:stCondLst>
                                  <p:childTnLst>
                                    <p:set>
                                      <p:cBhvr>
                                        <p:cTn dur="1" fill="hold" id="17">
                                          <p:stCondLst>
                                            <p:cond delay="0"/>
                                          </p:stCondLst>
                                        </p:cTn>
                                        <p:tgtEl>
                                          <p:spTgt spid="1048753"/>
                                        </p:tgtEl>
                                        <p:attrNameLst>
                                          <p:attrName>style.visibility</p:attrName>
                                        </p:attrNameLst>
                                      </p:cBhvr>
                                      <p:to>
                                        <p:strVal val="visible"/>
                                      </p:to>
                                    </p:set>
                                    <p:animEffect transition="in" filter="strips(upRight)">
                                      <p:cBhvr>
                                        <p:cTn dur="500" id="18"/>
                                        <p:tgtEl>
                                          <p:spTgt spid="104875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6" presetSubtype="26">
                                  <p:stCondLst>
                                    <p:cond delay="0"/>
                                  </p:stCondLst>
                                  <p:childTnLst>
                                    <p:set>
                                      <p:cBhvr>
                                        <p:cTn dur="1" fill="hold" id="22">
                                          <p:stCondLst>
                                            <p:cond delay="0"/>
                                          </p:stCondLst>
                                        </p:cTn>
                                        <p:tgtEl>
                                          <p:spTgt spid="1048750"/>
                                        </p:tgtEl>
                                        <p:attrNameLst>
                                          <p:attrName>style.visibility</p:attrName>
                                        </p:attrNameLst>
                                      </p:cBhvr>
                                      <p:to>
                                        <p:strVal val="visible"/>
                                      </p:to>
                                    </p:set>
                                    <p:animEffect transition="in" filter="barn(inHorizontal)">
                                      <p:cBhvr>
                                        <p:cTn dur="500" id="23"/>
                                        <p:tgtEl>
                                          <p:spTgt spid="1048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uiExpand="0" build="whole"/>
      <p:bldP spid="1048751" grpId="0" uiExpand="0" build="whole"/>
      <p:bldP spid="1048752" grpId="0" uiExpand="0" build="whole"/>
      <p:bldP spid="1048753" grpId="0" uiExpand="0" build="whole"/>
    </p:bldLst>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127" name=""/>
        <p:cNvGrpSpPr/>
        <p:nvPr/>
      </p:nvGrpSpPr>
      <p:grpSpPr>
        <a:xfrm rot="0">
          <a:off x="0" y="0"/>
          <a:ext cx="0" cy="0"/>
          <a:chOff x="0" y="0"/>
          <a:chExt cx="0" cy="0"/>
        </a:xfrm>
      </p:grpSpPr>
      <p:sp>
        <p:nvSpPr>
          <p:cNvPr id="1048754" name="Rectangle 2"/>
          <p:cNvSpPr/>
          <p:nvPr>
            <p:ph type="title" sz="full" idx="0"/>
          </p:nvPr>
        </p:nvSpPr>
        <p:spPr>
          <a:xfrm rot="0">
            <a:off x="685800" y="533400"/>
            <a:ext cx="7772400" cy="9144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algn="ctr" eaLnBrk="1" hangingPunct="1" latinLnBrk="1" lvl="0"/>
            <a:r>
              <a:rPr altLang="en-US" lang="zh-CN"/>
              <a:t>实物样品展示</a:t>
            </a:r>
          </a:p>
        </p:txBody>
      </p:sp>
      <p:graphicFrame>
        <p:nvGraphicFramePr>
          <p:cNvPr id="4194349" name=""/>
          <p:cNvGraphicFramePr>
            <a:graphicFrameLocks/>
          </p:cNvGraphicFramePr>
          <p:nvPr/>
        </p:nvGraphicFramePr>
        <p:xfrm rot="0">
          <a:off x="1714500" y="1643062"/>
          <a:ext cx="6096000" cy="4335462"/>
        </p:xfrm>
        <a:graphic>
          <a:graphicData uri="http://schemas.openxmlformats.org/presentationml/2006/ole">
            <mc:AlternateContent xmlns:mc="http://schemas.openxmlformats.org/markup-compatibility/2006">
              <mc:Choice xmlns:v="urn:schemas-microsoft-com:vml" Requires="v">
                <p:oleObj r:id="rId1" spid="" imgH="4335462" imgW="6096000" showAsIcon="0" progId="PBrush">
                  <p:embed followColorScheme="full"/>
                  <p:pic>
                    <p:nvPicPr>
                      <p:cNvPr id="2097230" name="Object 3" descr="Rectangle: Click to edit Master text styles Second level Third level Fourth level Fifth level"/>
                      <p:cNvPicPr>
                        <a:picLocks/>
                      </p:cNvPicPr>
                      <p:nvPr>
                        <p:ph sz="full" idx="1"/>
                      </p:nvPr>
                    </p:nvPicPr>
                    <p:blipFill>
                      <a:blip xmlns:r="http://schemas.openxmlformats.org/officeDocument/2006/relationships" r:embed="rId2"/>
                      <a:srcRect l="0" t="0" r="0" b="0"/>
                      <a:stretch>
                        <a:fillRect/>
                      </a:stretch>
                    </p:blipFill>
                    <p:spPr>
                      <a:xfrm rot="0">
                        <a:off x="1714500" y="1643062"/>
                        <a:ext cx="6096000" cy="4335462"/>
                      </a:xfrm>
                      <a:prstGeom prst="rect"/>
                      <a:noFill/>
                      <a:ln>
                        <a:noFill/>
                      </a:ln>
                    </p:spPr>
                  </p:pic>
                </p:oleObj>
              </mc:Choice>
              <mc:Fallback>
                <p:oleObj r:id="rId1" spid="" imgH="4335462" imgW="6096000" showAsIcon="0" progId="PBrush">
                  <p:embed followColorScheme="full"/>
                  <p:pic>
                    <p:nvPicPr>
                      <p:cNvPr id="2097230" name="Object 3" descr="Rectangle: Click to edit Master text styles Second level Third level Fourth level Fifth level"/>
                      <p:cNvPicPr>
                        <a:picLocks/>
                      </p:cNvPicPr>
                      <p:nvPr>
                        <p:ph sz="full" idx="1"/>
                      </p:nvPr>
                    </p:nvPicPr>
                    <p:blipFill>
                      <a:blip xmlns:r="http://schemas.openxmlformats.org/officeDocument/2006/relationships" r:embed="rId2"/>
                      <a:srcRect l="0" t="0" r="0" b="0"/>
                      <a:stretch>
                        <a:fillRect/>
                      </a:stretch>
                    </p:blipFill>
                    <p:spPr>
                      <a:xfrm rot="0">
                        <a:off x="1714500" y="1643062"/>
                        <a:ext cx="6096000" cy="4335462"/>
                      </a:xfrm>
                      <a:prstGeom prst="rect"/>
                      <a:noFill/>
                      <a:ln>
                        <a:noFill/>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128" name=""/>
        <p:cNvGrpSpPr/>
        <p:nvPr/>
      </p:nvGrpSpPr>
      <p:grpSpPr>
        <a:xfrm rot="0">
          <a:off x="0" y="0"/>
          <a:ext cx="0" cy="0"/>
          <a:chOff x="0" y="0"/>
          <a:chExt cx="0" cy="0"/>
        </a:xfrm>
      </p:grpSpPr>
      <p:sp>
        <p:nvSpPr>
          <p:cNvPr id="1048755" name="标题 1"/>
          <p:cNvSpPr/>
          <p:nvPr>
            <p:ph type="title" sz="full" idx="0"/>
          </p:nvPr>
        </p:nvSpPr>
        <p:spPr>
          <a:xfrm rot="0">
            <a:off x="0" y="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r>
              <a:rPr altLang="zh-CN" lang="en-US"/>
              <a:t>2.2.2 </a:t>
            </a:r>
            <a:r>
              <a:rPr altLang="en-US" lang="zh-CN"/>
              <a:t>螺旋鞭天线</a:t>
            </a:r>
          </a:p>
        </p:txBody>
      </p:sp>
      <p:sp>
        <p:nvSpPr>
          <p:cNvPr id="1048756" name="内容占位符 2" descr="Rectangle: Click to edit Master text styles Second level Third level Fourth level Fifth level"/>
          <p:cNvSpPr/>
          <p:nvPr>
            <p:ph sz="full" idx="1"/>
          </p:nvPr>
        </p:nvSpPr>
        <p:spPr>
          <a:xfrm rot="0">
            <a:off x="1371600" y="1143000"/>
            <a:ext cx="7486650" cy="5357812"/>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Clr>
                <a:schemeClr val="hlink"/>
              </a:buClr>
              <a:buSzPct val="110000"/>
              <a:buFont typeface="Wingdings" pitchFamily="2" charset="2"/>
              <a:buBlip>
                <a:blip xmlns:r="http://schemas.openxmlformats.org/officeDocument/2006/relationships" r:embed="rId1"/>
              </a:buBlip>
              <a:defRPr baseline="0" b="0" sz="3200" i="0" u="none">
                <a:solidFill>
                  <a:schemeClr val="dk1"/>
                </a:solidFill>
                <a:latin typeface="Tahoma" pitchFamily="34" charset="0"/>
                <a:ea typeface="宋体" pitchFamily="2" charset="-122"/>
                <a:sym typeface="Tahoma" pitchFamily="34" charset="0"/>
              </a:defRPr>
            </a:lvl1pPr>
            <a:lvl2pPr algn="l" fontAlgn="base" indent="-285750" latinLnBrk="1" marL="742950" rtl="0">
              <a:lnSpc>
                <a:spcPct val="100000"/>
              </a:lnSpc>
              <a:spcBef>
                <a:spcPct val="20000"/>
              </a:spcBef>
              <a:spcAft>
                <a:spcPct val="0"/>
              </a:spcAft>
              <a:buClr>
                <a:schemeClr val="dk1"/>
              </a:buClr>
              <a:buSzPct val="60000"/>
              <a:buFont typeface="Wingdings" pitchFamily="2" charset="2"/>
              <a:buChar char="n"/>
              <a:defRPr baseline="0" b="0" sz="2800" i="0" u="none">
                <a:solidFill>
                  <a:schemeClr val="dk1"/>
                </a:solidFill>
                <a:latin typeface="Tahoma" pitchFamily="34" charset="0"/>
                <a:ea typeface="宋体" pitchFamily="2" charset="-122"/>
                <a:sym typeface="Tahoma" pitchFamily="34" charset="0"/>
              </a:defRPr>
            </a:lvl2pPr>
            <a:lvl3pPr algn="l" fontAlgn="base" indent="-228600" latinLnBrk="1" marL="1143000" rtl="0">
              <a:lnSpc>
                <a:spcPct val="100000"/>
              </a:lnSpc>
              <a:spcBef>
                <a:spcPct val="20000"/>
              </a:spcBef>
              <a:spcAft>
                <a:spcPct val="0"/>
              </a:spcAft>
              <a:buClr>
                <a:schemeClr val="hlink"/>
              </a:buClr>
              <a:buSzPct val="95000"/>
              <a:buFont typeface="Wingdings" pitchFamily="2" charset="2"/>
              <a:buChar char="w"/>
              <a:defRPr baseline="0" b="0" sz="2400" i="0" u="none">
                <a:solidFill>
                  <a:schemeClr val="dk1"/>
                </a:solidFill>
                <a:latin typeface="Tahoma" pitchFamily="34" charset="0"/>
                <a:ea typeface="宋体" pitchFamily="2" charset="-122"/>
                <a:sym typeface="Tahoma" pitchFamily="34" charset="0"/>
              </a:defRPr>
            </a:lvl3pPr>
            <a:lvl4pPr algn="l" fontAlgn="base" indent="-228600" latinLnBrk="1" marL="1600200" rtl="0">
              <a:lnSpc>
                <a:spcPct val="100000"/>
              </a:lnSpc>
              <a:spcBef>
                <a:spcPct val="20000"/>
              </a:spcBef>
              <a:spcAft>
                <a:spcPct val="0"/>
              </a:spcAft>
              <a:buClr>
                <a:schemeClr val="dk1"/>
              </a:buClr>
              <a:buSzPct val="65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4pPr>
            <a:lvl5pPr algn="l" fontAlgn="base" indent="-228600" latinLnBrk="1" marL="2057400" rtl="0">
              <a:lnSpc>
                <a:spcPct val="100000"/>
              </a:lnSpc>
              <a:spcBef>
                <a:spcPct val="20000"/>
              </a:spcBef>
              <a:spcAft>
                <a:spcPct val="0"/>
              </a:spcAft>
              <a:buClr>
                <a:schemeClr val="hlink"/>
              </a:buClr>
              <a:buSzPct val="60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5pPr>
          </a:lstStyle>
          <a:p>
            <a:pPr lvl="0"/>
            <a:r>
              <a:rPr altLang="en-US" sz="2400" lang="zh-CN">
                <a:latin typeface="仿宋" pitchFamily="49" charset="-122"/>
                <a:ea typeface="仿宋" pitchFamily="49" charset="-122"/>
              </a:rPr>
              <a:t>提高天线有效高度方法之一是天线加载。前面是集中加载，螺旋鞭天线是分布式加载。</a:t>
            </a:r>
          </a:p>
          <a:p>
            <a:pPr lvl="0"/>
            <a:r>
              <a:rPr altLang="en-US" sz="2400" lang="zh-CN">
                <a:latin typeface="仿宋" pitchFamily="49" charset="-122"/>
                <a:ea typeface="仿宋" pitchFamily="49" charset="-122"/>
              </a:rPr>
              <a:t>如图所示，螺旋线是空心的或绕在低耗介质棒上，园的直径可以相同也可不同，可等间距或不等，相当于将加载的电感分布与鞭状天线的整个线段中，用于短波、超短波小型移动通信中，与鞭状天线相比，长度可缩短</a:t>
            </a:r>
            <a:r>
              <a:rPr altLang="zh-CN" sz="2400" lang="en-US">
                <a:latin typeface="仿宋" pitchFamily="49" charset="-122"/>
                <a:ea typeface="仿宋" pitchFamily="49" charset="-122"/>
              </a:rPr>
              <a:t>2/3</a:t>
            </a:r>
            <a:r>
              <a:rPr altLang="en-US" sz="2400" lang="zh-CN">
                <a:latin typeface="仿宋" pitchFamily="49" charset="-122"/>
                <a:ea typeface="仿宋" pitchFamily="49" charset="-122"/>
              </a:rPr>
              <a:t>或更短。</a:t>
            </a:r>
          </a:p>
          <a:p>
            <a:pPr lvl="0"/>
            <a:r>
              <a:rPr altLang="en-US" sz="2400" lang="zh-CN">
                <a:latin typeface="仿宋" pitchFamily="49" charset="-122"/>
                <a:ea typeface="仿宋" pitchFamily="49" charset="-122"/>
              </a:rPr>
              <a:t>辐射特性取决于螺旋直径</a:t>
            </a:r>
            <a:r>
              <a:rPr altLang="zh-CN" sz="2400" lang="en-US">
                <a:latin typeface="仿宋" pitchFamily="49" charset="-122"/>
                <a:ea typeface="仿宋" pitchFamily="49" charset="-122"/>
              </a:rPr>
              <a:t>D</a:t>
            </a:r>
            <a:r>
              <a:rPr altLang="en-US" sz="2400" lang="zh-CN">
                <a:latin typeface="仿宋" pitchFamily="49" charset="-122"/>
                <a:ea typeface="仿宋" pitchFamily="49" charset="-122"/>
              </a:rPr>
              <a:t>与波长</a:t>
            </a:r>
            <a:r>
              <a:rPr altLang="en-US" sz="2400" lang="zh-CN">
                <a:latin typeface="仿宋" pitchFamily="49" charset="-122"/>
                <a:ea typeface="仿宋" pitchFamily="49" charset="-122"/>
                <a:sym typeface="Symbol" pitchFamily="18" charset="2"/>
              </a:rPr>
              <a:t></a:t>
            </a:r>
            <a:r>
              <a:rPr altLang="zh-CN" sz="2400" lang="en-US">
                <a:latin typeface="仿宋" pitchFamily="49" charset="-122"/>
                <a:ea typeface="仿宋" pitchFamily="49" charset="-122"/>
              </a:rPr>
              <a:t>比值。具有三种辐射状态：</a:t>
            </a:r>
          </a:p>
          <a:p>
            <a:pPr lvl="0"/>
            <a:r>
              <a:rPr altLang="zh-CN" sz="2400" lang="en-US">
                <a:latin typeface="仿宋" pitchFamily="49" charset="-122"/>
                <a:ea typeface="仿宋" pitchFamily="49" charset="-122"/>
              </a:rPr>
              <a:t>D/</a:t>
            </a:r>
            <a:r>
              <a:rPr altLang="en-US" sz="2400" lang="zh-CN">
                <a:latin typeface="仿宋" pitchFamily="49" charset="-122"/>
                <a:ea typeface="仿宋" pitchFamily="49" charset="-122"/>
                <a:sym typeface="Symbol" pitchFamily="18" charset="2"/>
              </a:rPr>
              <a:t></a:t>
            </a:r>
            <a:r>
              <a:rPr altLang="zh-CN" sz="2400" lang="en-US">
                <a:latin typeface="仿宋" pitchFamily="49" charset="-122"/>
                <a:ea typeface="仿宋" pitchFamily="49" charset="-122"/>
                <a:sym typeface="Symbol" pitchFamily="18" charset="2"/>
              </a:rPr>
              <a:t>&lt;0.18,</a:t>
            </a:r>
            <a:r>
              <a:rPr altLang="en-US" sz="2400" lang="zh-CN">
                <a:latin typeface="仿宋" pitchFamily="49" charset="-122"/>
                <a:ea typeface="仿宋" pitchFamily="49" charset="-122"/>
                <a:sym typeface="Symbol" pitchFamily="18" charset="2"/>
              </a:rPr>
              <a:t>细螺旋天线，最大辐射方向在轴线法向</a:t>
            </a:r>
            <a:r>
              <a:rPr altLang="zh-CN" sz="2400" lang="en-US">
                <a:latin typeface="仿宋" pitchFamily="49" charset="-122"/>
                <a:ea typeface="仿宋" pitchFamily="49" charset="-122"/>
                <a:sym typeface="Symbol" pitchFamily="18" charset="2"/>
              </a:rPr>
              <a:t>—</a:t>
            </a:r>
            <a:r>
              <a:rPr altLang="en-US" sz="2400" lang="zh-CN">
                <a:latin typeface="仿宋" pitchFamily="49" charset="-122"/>
                <a:ea typeface="仿宋" pitchFamily="49" charset="-122"/>
                <a:sym typeface="Symbol" pitchFamily="18" charset="2"/>
              </a:rPr>
              <a:t>法向模螺旋天线。</a:t>
            </a:r>
            <a:r>
              <a:rPr altLang="zh-CN" sz="2400" lang="en-US">
                <a:latin typeface="仿宋" pitchFamily="49" charset="-122"/>
                <a:ea typeface="仿宋" pitchFamily="49" charset="-122"/>
              </a:rPr>
              <a:t>D/</a:t>
            </a:r>
            <a:r>
              <a:rPr altLang="en-US" sz="2400" lang="zh-CN">
                <a:latin typeface="仿宋" pitchFamily="49" charset="-122"/>
                <a:ea typeface="仿宋" pitchFamily="49" charset="-122"/>
                <a:sym typeface="Symbol" pitchFamily="18" charset="2"/>
              </a:rPr>
              <a:t></a:t>
            </a:r>
            <a:r>
              <a:rPr altLang="zh-CN" sz="2400" lang="en-US">
                <a:latin typeface="仿宋" pitchFamily="49" charset="-122"/>
                <a:ea typeface="仿宋" pitchFamily="49" charset="-122"/>
                <a:sym typeface="Symbol" pitchFamily="18" charset="2"/>
              </a:rPr>
              <a:t>=0.25—0.42,</a:t>
            </a:r>
            <a:r>
              <a:rPr altLang="en-US" sz="2400" lang="zh-CN">
                <a:latin typeface="仿宋" pitchFamily="49" charset="-122"/>
                <a:ea typeface="仿宋" pitchFamily="49" charset="-122"/>
                <a:sym typeface="Symbol" pitchFamily="18" charset="2"/>
              </a:rPr>
              <a:t>端射型螺旋天线，最大辐射方向在轴线向</a:t>
            </a:r>
            <a:r>
              <a:rPr altLang="zh-CN" sz="2400" lang="en-US">
                <a:latin typeface="仿宋" pitchFamily="49" charset="-122"/>
                <a:ea typeface="仿宋" pitchFamily="49" charset="-122"/>
                <a:sym typeface="Symbol" pitchFamily="18" charset="2"/>
              </a:rPr>
              <a:t>—</a:t>
            </a:r>
            <a:r>
              <a:rPr altLang="en-US" sz="2400" lang="zh-CN">
                <a:latin typeface="仿宋" pitchFamily="49" charset="-122"/>
                <a:ea typeface="仿宋" pitchFamily="49" charset="-122"/>
                <a:sym typeface="Symbol" pitchFamily="18" charset="2"/>
              </a:rPr>
              <a:t>轴向模螺旋天线。</a:t>
            </a:r>
            <a:r>
              <a:rPr altLang="zh-CN" sz="2400" lang="en-US">
                <a:latin typeface="仿宋" pitchFamily="49" charset="-122"/>
                <a:ea typeface="仿宋" pitchFamily="49" charset="-122"/>
              </a:rPr>
              <a:t>D/</a:t>
            </a:r>
            <a:r>
              <a:rPr altLang="en-US" sz="2400" lang="zh-CN">
                <a:latin typeface="仿宋" pitchFamily="49" charset="-122"/>
                <a:ea typeface="仿宋" pitchFamily="49" charset="-122"/>
                <a:sym typeface="Symbol" pitchFamily="18" charset="2"/>
              </a:rPr>
              <a:t></a:t>
            </a:r>
            <a:r>
              <a:rPr altLang="zh-CN" sz="2400" lang="en-US">
                <a:latin typeface="仿宋" pitchFamily="49" charset="-122"/>
                <a:ea typeface="仿宋" pitchFamily="49" charset="-122"/>
                <a:sym typeface="Symbol" pitchFamily="18" charset="2"/>
              </a:rPr>
              <a:t>&gt;0.46,</a:t>
            </a:r>
            <a:r>
              <a:rPr altLang="en-US" sz="2400" lang="zh-CN">
                <a:latin typeface="仿宋" pitchFamily="49" charset="-122"/>
                <a:ea typeface="仿宋" pitchFamily="49" charset="-122"/>
                <a:sym typeface="Symbol" pitchFamily="18" charset="2"/>
              </a:rPr>
              <a:t>园锥螺旋天线。</a:t>
            </a:r>
          </a:p>
          <a:p>
            <a:pPr lvl="0"/>
            <a:endParaRPr altLang="zh-CN" sz="2400" lang="en-US">
              <a:latin typeface="仿宋" pitchFamily="49" charset="-122"/>
              <a:ea typeface="仿宋" pitchFamily="49" charset="-122"/>
              <a:sym typeface="Symbol" pitchFamily="18" charset="2"/>
            </a:endParaRPr>
          </a:p>
          <a:p>
            <a:pPr lvl="0"/>
            <a:endParaRPr altLang="zh-CN" sz="2400" lang="en-US">
              <a:latin typeface="仿宋" pitchFamily="49" charset="-122"/>
              <a:ea typeface="仿宋" pitchFamily="49" charset="-122"/>
              <a:sym typeface="Symbol" pitchFamily="18" charset="2"/>
            </a:endParaRPr>
          </a:p>
        </p:txBody>
      </p:sp>
      <p:pic>
        <p:nvPicPr>
          <p:cNvPr id="2097231" name="Picture 2"/>
          <p:cNvPicPr>
            <a:picLocks/>
          </p:cNvPicPr>
          <p:nvPr/>
        </p:nvPicPr>
        <p:blipFill>
          <a:blip xmlns:r="http://schemas.openxmlformats.org/officeDocument/2006/relationships" r:embed="rId2"/>
          <a:srcRect l="0" t="0" r="0" b="0"/>
          <a:stretch>
            <a:fillRect/>
          </a:stretch>
        </p:blipFill>
        <p:spPr>
          <a:xfrm rot="0">
            <a:off x="357187" y="1543050"/>
            <a:ext cx="1114425" cy="5314950"/>
          </a:xfrm>
          <a:prstGeom prst="rect"/>
          <a:noFill/>
          <a:ln>
            <a:noFill/>
          </a:ln>
        </p:spPr>
      </p:pic>
      <p:pic>
        <p:nvPicPr>
          <p:cNvPr id="2097232" name="Picture 3"/>
          <p:cNvPicPr>
            <a:picLocks/>
          </p:cNvPicPr>
          <p:nvPr/>
        </p:nvPicPr>
        <p:blipFill>
          <a:blip xmlns:r="http://schemas.openxmlformats.org/officeDocument/2006/relationships" r:embed="rId3"/>
          <a:srcRect l="0" t="0" r="0" b="0"/>
          <a:stretch>
            <a:fillRect/>
          </a:stretch>
        </p:blipFill>
        <p:spPr>
          <a:xfrm rot="0">
            <a:off x="1285875" y="6346825"/>
            <a:ext cx="2357437" cy="511175"/>
          </a:xfrm>
          <a:prstGeom prst="rect"/>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129" name=""/>
        <p:cNvGrpSpPr/>
        <p:nvPr/>
      </p:nvGrpSpPr>
      <p:grpSpPr>
        <a:xfrm rot="0">
          <a:off x="0" y="0"/>
          <a:ext cx="0" cy="0"/>
          <a:chOff x="0" y="0"/>
          <a:chExt cx="0" cy="0"/>
        </a:xfrm>
      </p:grpSpPr>
      <p:sp>
        <p:nvSpPr>
          <p:cNvPr id="1048757" name="标题 1"/>
          <p:cNvSpPr/>
          <p:nvPr>
            <p:ph type="title" sz="full" idx="0"/>
          </p:nvPr>
        </p:nvSpPr>
        <p:spPr>
          <a:xfrm rot="0">
            <a:off x="0" y="0"/>
            <a:ext cx="7772400" cy="642937"/>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lvl="0"/>
            <a:r>
              <a:rPr altLang="zh-CN" b="1" sz="3200" lang="en-US"/>
              <a:t>1.</a:t>
            </a:r>
            <a:r>
              <a:rPr altLang="en-US" b="1" sz="3200" lang="zh-CN"/>
              <a:t>螺旋鞭天线</a:t>
            </a:r>
            <a:r>
              <a:rPr altLang="zh-CN" b="1" sz="3200" lang="en-US"/>
              <a:t>(D&lt;&lt;</a:t>
            </a:r>
            <a:r>
              <a:rPr altLang="zh-CN" b="1" sz="3200" lang="en-US">
                <a:sym typeface="Symbol" pitchFamily="18" charset="2"/>
              </a:rPr>
              <a:t></a:t>
            </a:r>
            <a:r>
              <a:rPr altLang="en-US" b="1" sz="3200" lang="zh-CN"/>
              <a:t>)</a:t>
            </a:r>
          </a:p>
        </p:txBody>
      </p:sp>
      <p:sp>
        <p:nvSpPr>
          <p:cNvPr id="1048758" name="内容占位符 2" descr="Rectangle: Click to edit Master text styles Second level Third level Fourth level Fifth level"/>
          <p:cNvSpPr/>
          <p:nvPr>
            <p:ph sz="full" idx="1"/>
          </p:nvPr>
        </p:nvSpPr>
        <p:spPr>
          <a:xfrm rot="0">
            <a:off x="357187" y="642937"/>
            <a:ext cx="8786812" cy="1643062"/>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Clr>
                <a:schemeClr val="hlink"/>
              </a:buClr>
              <a:buSzPct val="110000"/>
              <a:buFont typeface="Wingdings" pitchFamily="2" charset="2"/>
              <a:buBlip>
                <a:blip xmlns:r="http://schemas.openxmlformats.org/officeDocument/2006/relationships" r:embed="rId1"/>
              </a:buBlip>
              <a:defRPr baseline="0" b="0" sz="3200" i="0" u="none">
                <a:solidFill>
                  <a:schemeClr val="dk1"/>
                </a:solidFill>
                <a:latin typeface="Tahoma" pitchFamily="34" charset="0"/>
                <a:ea typeface="宋体" pitchFamily="2" charset="-122"/>
                <a:sym typeface="Tahoma" pitchFamily="34" charset="0"/>
              </a:defRPr>
            </a:lvl1pPr>
            <a:lvl2pPr algn="l" fontAlgn="base" indent="-285750" latinLnBrk="1" marL="742950" rtl="0">
              <a:lnSpc>
                <a:spcPct val="100000"/>
              </a:lnSpc>
              <a:spcBef>
                <a:spcPct val="20000"/>
              </a:spcBef>
              <a:spcAft>
                <a:spcPct val="0"/>
              </a:spcAft>
              <a:buClr>
                <a:schemeClr val="dk1"/>
              </a:buClr>
              <a:buSzPct val="60000"/>
              <a:buFont typeface="Wingdings" pitchFamily="2" charset="2"/>
              <a:buChar char="n"/>
              <a:defRPr baseline="0" b="0" sz="2800" i="0" u="none">
                <a:solidFill>
                  <a:schemeClr val="dk1"/>
                </a:solidFill>
                <a:latin typeface="Tahoma" pitchFamily="34" charset="0"/>
                <a:ea typeface="宋体" pitchFamily="2" charset="-122"/>
                <a:sym typeface="Tahoma" pitchFamily="34" charset="0"/>
              </a:defRPr>
            </a:lvl2pPr>
            <a:lvl3pPr algn="l" fontAlgn="base" indent="-228600" latinLnBrk="1" marL="1143000" rtl="0">
              <a:lnSpc>
                <a:spcPct val="100000"/>
              </a:lnSpc>
              <a:spcBef>
                <a:spcPct val="20000"/>
              </a:spcBef>
              <a:spcAft>
                <a:spcPct val="0"/>
              </a:spcAft>
              <a:buClr>
                <a:schemeClr val="hlink"/>
              </a:buClr>
              <a:buSzPct val="95000"/>
              <a:buFont typeface="Wingdings" pitchFamily="2" charset="2"/>
              <a:buChar char="w"/>
              <a:defRPr baseline="0" b="0" sz="2400" i="0" u="none">
                <a:solidFill>
                  <a:schemeClr val="dk1"/>
                </a:solidFill>
                <a:latin typeface="Tahoma" pitchFamily="34" charset="0"/>
                <a:ea typeface="宋体" pitchFamily="2" charset="-122"/>
                <a:sym typeface="Tahoma" pitchFamily="34" charset="0"/>
              </a:defRPr>
            </a:lvl3pPr>
            <a:lvl4pPr algn="l" fontAlgn="base" indent="-228600" latinLnBrk="1" marL="1600200" rtl="0">
              <a:lnSpc>
                <a:spcPct val="100000"/>
              </a:lnSpc>
              <a:spcBef>
                <a:spcPct val="20000"/>
              </a:spcBef>
              <a:spcAft>
                <a:spcPct val="0"/>
              </a:spcAft>
              <a:buClr>
                <a:schemeClr val="dk1"/>
              </a:buClr>
              <a:buSzPct val="65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4pPr>
            <a:lvl5pPr algn="l" fontAlgn="base" indent="-228600" latinLnBrk="1" marL="2057400" rtl="0">
              <a:lnSpc>
                <a:spcPct val="100000"/>
              </a:lnSpc>
              <a:spcBef>
                <a:spcPct val="20000"/>
              </a:spcBef>
              <a:spcAft>
                <a:spcPct val="0"/>
              </a:spcAft>
              <a:buClr>
                <a:schemeClr val="hlink"/>
              </a:buClr>
              <a:buSzPct val="60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5pPr>
          </a:lstStyle>
          <a:p>
            <a:pPr lvl="0"/>
            <a:r>
              <a:rPr altLang="en-US" sz="2000" lang="zh-CN"/>
              <a:t>螺旋鞭天线可看成是</a:t>
            </a:r>
            <a:r>
              <a:rPr altLang="zh-CN" sz="2000" lang="en-US"/>
              <a:t>N</a:t>
            </a:r>
            <a:r>
              <a:rPr altLang="en-US" sz="2000" lang="zh-CN"/>
              <a:t>个单元构成，每个单元由一个电基本振子和一个小环构成。环直径很小，合成单元上的电流可认为等幅同相。</a:t>
            </a:r>
          </a:p>
          <a:p>
            <a:pPr lvl="0"/>
            <a:r>
              <a:rPr altLang="zh-CN" sz="2000" lang="zh-CN">
                <a:sym typeface="Symbol" pitchFamily="18" charset="2"/>
              </a:rPr>
              <a:t></a:t>
            </a:r>
            <a:r>
              <a:rPr altLang="zh-CN" sz="2000" i="1" lang="en-US">
                <a:sym typeface="Symbol" pitchFamily="18" charset="2"/>
              </a:rPr>
              <a:t>l</a:t>
            </a:r>
            <a:r>
              <a:rPr altLang="en-US" sz="2000" lang="zh-CN">
                <a:sym typeface="Symbol" pitchFamily="18" charset="2"/>
              </a:rPr>
              <a:t>为螺距，两电场合成椭圆极化波，由于</a:t>
            </a:r>
            <a:r>
              <a:rPr altLang="zh-CN" sz="2000" lang="en-US">
                <a:sym typeface="Symbol" pitchFamily="18" charset="2"/>
              </a:rPr>
              <a:t>D&lt;&lt;</a:t>
            </a:r>
            <a:r>
              <a:rPr altLang="en-US" b="1" sz="2000" lang="zh-CN">
                <a:sym typeface="Symbol" pitchFamily="18" charset="2"/>
              </a:rPr>
              <a:t> ,辐射场是一轴比很大椭圆极化波</a:t>
            </a:r>
            <a:r>
              <a:rPr altLang="zh-CN" b="1" sz="2000" lang="en-US">
                <a:sym typeface="Symbol" pitchFamily="18" charset="2"/>
              </a:rPr>
              <a:t>,E</a:t>
            </a:r>
            <a:r>
              <a:rPr altLang="en-US" b="1" sz="2000" lang="zh-CN">
                <a:sym typeface="Symbol" pitchFamily="18" charset="2"/>
              </a:rPr>
              <a:t>分量很小，主要考虑</a:t>
            </a:r>
            <a:r>
              <a:rPr altLang="zh-CN" b="1" sz="2000" lang="en-US">
                <a:sym typeface="Symbol" pitchFamily="18" charset="2"/>
              </a:rPr>
              <a:t>E</a:t>
            </a:r>
            <a:r>
              <a:rPr altLang="en-US" b="1" sz="2000" lang="zh-CN">
                <a:sym typeface="Symbol" pitchFamily="18" charset="2"/>
              </a:rPr>
              <a:t>分量，几乎与集中加载情况相同。</a:t>
            </a:r>
          </a:p>
        </p:txBody>
      </p:sp>
      <p:pic>
        <p:nvPicPr>
          <p:cNvPr id="2097233" name="Picture 2"/>
          <p:cNvPicPr>
            <a:picLocks/>
          </p:cNvPicPr>
          <p:nvPr/>
        </p:nvPicPr>
        <p:blipFill>
          <a:blip xmlns:r="http://schemas.openxmlformats.org/officeDocument/2006/relationships" r:embed="rId2"/>
          <a:srcRect l="0" t="0" r="0" b="0"/>
          <a:stretch>
            <a:fillRect/>
          </a:stretch>
        </p:blipFill>
        <p:spPr>
          <a:xfrm rot="0">
            <a:off x="928687" y="2286000"/>
            <a:ext cx="6500812" cy="4162425"/>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1" showMasterSp="1">
  <p:cSld>
    <p:spTree>
      <p:nvGrpSpPr>
        <p:cNvPr id="86" name=""/>
        <p:cNvGrpSpPr/>
        <p:nvPr/>
      </p:nvGrpSpPr>
      <p:grpSpPr>
        <a:xfrm rot="0">
          <a:off x="0" y="0"/>
          <a:ext cx="0" cy="0"/>
          <a:chOff x="0" y="0"/>
          <a:chExt cx="0" cy="0"/>
        </a:xfrm>
      </p:grpSpPr>
      <p:graphicFrame>
        <p:nvGraphicFramePr>
          <p:cNvPr id="4194304" name=""/>
          <p:cNvGraphicFramePr>
            <a:graphicFrameLocks/>
          </p:cNvGraphicFramePr>
          <p:nvPr/>
        </p:nvGraphicFramePr>
        <p:xfrm rot="0">
          <a:off x="571500" y="3786187"/>
          <a:ext cx="3571875" cy="1933575"/>
        </p:xfrm>
        <a:graphic>
          <a:graphicData uri="http://schemas.openxmlformats.org/presentationml/2006/ole">
            <mc:AlternateContent xmlns:mc="http://schemas.openxmlformats.org/markup-compatibility/2006">
              <mc:Choice xmlns:v="urn:schemas-microsoft-com:vml" Requires="v">
                <p:oleObj r:id="rId1" spid="" imgH="1933575" imgW="3571875" showAsIcon="0" progId="PBrush">
                  <p:embed followColorScheme="full"/>
                  <p:pic>
                    <p:nvPicPr>
                      <p:cNvPr id="2097157" name="Object 2" descr=""/>
                      <p:cNvPicPr>
                        <a:picLocks/>
                      </p:cNvPicPr>
                      <p:nvPr/>
                    </p:nvPicPr>
                    <p:blipFill>
                      <a:blip xmlns:r="http://schemas.openxmlformats.org/officeDocument/2006/relationships" r:embed="rId2"/>
                      <a:srcRect l="0" t="0" r="0" b="0"/>
                      <a:stretch>
                        <a:fillRect/>
                      </a:stretch>
                    </p:blipFill>
                    <p:spPr>
                      <a:xfrm rot="0">
                        <a:off x="571500" y="3786187"/>
                        <a:ext cx="3571875" cy="1933575"/>
                      </a:xfrm>
                      <a:prstGeom prst="rect"/>
                      <a:noFill/>
                      <a:ln>
                        <a:noFill/>
                      </a:ln>
                    </p:spPr>
                  </p:pic>
                </p:oleObj>
              </mc:Choice>
              <mc:Fallback>
                <p:oleObj r:id="rId1" spid="" imgH="1933575" imgW="3571875" showAsIcon="0" progId="PBrush">
                  <p:embed followColorScheme="full"/>
                  <p:pic>
                    <p:nvPicPr>
                      <p:cNvPr id="2097157" name="Object 2" descr=""/>
                      <p:cNvPicPr>
                        <a:picLocks/>
                      </p:cNvPicPr>
                      <p:nvPr/>
                    </p:nvPicPr>
                    <p:blipFill>
                      <a:blip xmlns:r="http://schemas.openxmlformats.org/officeDocument/2006/relationships" r:embed="rId2"/>
                      <a:srcRect l="0" t="0" r="0" b="0"/>
                      <a:stretch>
                        <a:fillRect/>
                      </a:stretch>
                    </p:blipFill>
                    <p:spPr>
                      <a:xfrm rot="0">
                        <a:off x="571500" y="3786187"/>
                        <a:ext cx="3571875" cy="1933575"/>
                      </a:xfrm>
                      <a:prstGeom prst="rect"/>
                      <a:noFill/>
                      <a:ln>
                        <a:noFill/>
                      </a:ln>
                    </p:spPr>
                  </p:pic>
                </p:oleObj>
              </mc:Fallback>
            </mc:AlternateContent>
          </a:graphicData>
        </a:graphic>
      </p:graphicFrame>
      <p:sp>
        <p:nvSpPr>
          <p:cNvPr id="1048643" name="Rectangle 3"/>
          <p:cNvSpPr/>
          <p:nvPr/>
        </p:nvSpPr>
        <p:spPr>
          <a:xfrm rot="0">
            <a:off x="838200" y="685800"/>
            <a:ext cx="7086600" cy="519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pPr>
            <a:r>
              <a:rPr altLang="en-US" b="1" sz="2800" lang="zh-CN">
                <a:solidFill>
                  <a:schemeClr val="lt2"/>
                </a:solidFill>
                <a:latin typeface="Times New Roman" pitchFamily="18" charset="0"/>
              </a:rPr>
              <a:t> 水平振子天线</a:t>
            </a:r>
            <a:r>
              <a:rPr altLang="zh-CN" b="1" sz="2800" lang="en-US">
                <a:solidFill>
                  <a:srgbClr val="F14A0F"/>
                </a:solidFill>
                <a:latin typeface="Times New Roman" pitchFamily="18" charset="0"/>
              </a:rPr>
              <a:t>(horizontal dipole antenna)</a:t>
            </a:r>
          </a:p>
        </p:txBody>
      </p:sp>
      <p:sp>
        <p:nvSpPr>
          <p:cNvPr id="1048644" name="Text Box 4"/>
          <p:cNvSpPr txBox="1"/>
          <p:nvPr/>
        </p:nvSpPr>
        <p:spPr>
          <a:xfrm rot="0">
            <a:off x="838200" y="1447800"/>
            <a:ext cx="8001000"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buNone/>
            </a:pPr>
            <a:r>
              <a:rPr altLang="en-US" sz="2000" lang="zh-CN">
                <a:latin typeface="Times New Roman" pitchFamily="18" charset="0"/>
              </a:rPr>
              <a:t>     </a:t>
            </a:r>
            <a:r>
              <a:rPr altLang="zh-CN" b="1" lang="en-US">
                <a:latin typeface="宋体" pitchFamily="2" charset="-122"/>
              </a:rPr>
              <a:t>水平振子天线(</a:t>
            </a:r>
            <a:r>
              <a:rPr altLang="en-US" b="1" lang="zh-CN">
                <a:latin typeface="宋体" pitchFamily="2" charset="-122"/>
              </a:rPr>
              <a:t>或称双极天线和</a:t>
            </a:r>
            <a:r>
              <a:rPr altLang="zh-CN" b="1" lang="en-US">
                <a:latin typeface="宋体" pitchFamily="2" charset="-122"/>
                <a:sym typeface="Symbol" pitchFamily="18" charset="2"/>
              </a:rPr>
              <a:t></a:t>
            </a:r>
            <a:r>
              <a:rPr altLang="en-US" b="1" lang="zh-CN">
                <a:latin typeface="宋体" pitchFamily="2" charset="-122"/>
                <a:sym typeface="Symbol" pitchFamily="18" charset="2"/>
              </a:rPr>
              <a:t>天线</a:t>
            </a:r>
            <a:r>
              <a:rPr altLang="zh-CN" b="1" lang="en-US">
                <a:latin typeface="宋体" pitchFamily="2" charset="-122"/>
              </a:rPr>
              <a:t>)</a:t>
            </a:r>
            <a:r>
              <a:rPr altLang="en-US" b="1" lang="zh-CN">
                <a:latin typeface="宋体" pitchFamily="2" charset="-122"/>
              </a:rPr>
              <a:t>经常应用于短波通信、电视或其它无线电系统中。它又称双极天线(</a:t>
            </a:r>
            <a:r>
              <a:rPr altLang="en-US" b="1" lang="zh-CN">
                <a:latin typeface="宋体" pitchFamily="2" charset="-122"/>
                <a:sym typeface="Symbol" pitchFamily="18" charset="2"/>
              </a:rPr>
              <a:t></a:t>
            </a:r>
            <a:r>
              <a:rPr altLang="en-US" b="1" lang="zh-CN">
                <a:latin typeface="宋体" pitchFamily="2" charset="-122"/>
              </a:rPr>
              <a:t>形天线)，其结构如图所示。振子的两臂由单根或多股铜线构成，为了避免在拉线上产生较大的感应电流，拉线的电长度应较小，臂和支架采用高频绝缘子隔开，天线于周围物体要保持适当距离，馈线采用600</a:t>
            </a:r>
            <a:r>
              <a:rPr altLang="en-US" b="1" lang="zh-CN">
                <a:latin typeface="宋体" pitchFamily="2" charset="-122"/>
                <a:sym typeface="Symbol" pitchFamily="18" charset="2"/>
              </a:rPr>
              <a:t></a:t>
            </a:r>
            <a:r>
              <a:rPr altLang="en-US" b="1" lang="zh-CN">
                <a:latin typeface="宋体" pitchFamily="2" charset="-122"/>
              </a:rPr>
              <a:t>的平行双导线。</a:t>
            </a:r>
          </a:p>
        </p:txBody>
      </p:sp>
      <p:pic>
        <p:nvPicPr>
          <p:cNvPr id="2097158" name="Picture 3"/>
          <p:cNvPicPr>
            <a:picLocks/>
          </p:cNvPicPr>
          <p:nvPr/>
        </p:nvPicPr>
        <p:blipFill>
          <a:blip xmlns:r="http://schemas.openxmlformats.org/officeDocument/2006/relationships" r:embed="rId3"/>
          <a:srcRect l="0" t="0" r="0" b="0"/>
          <a:stretch>
            <a:fillRect/>
          </a:stretch>
        </p:blipFill>
        <p:spPr>
          <a:xfrm rot="0">
            <a:off x="4286250" y="3786187"/>
            <a:ext cx="4538662" cy="2786062"/>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643"/>
                                        </p:tgtEl>
                                        <p:attrNameLst>
                                          <p:attrName>style.visibility</p:attrName>
                                        </p:attrNameLst>
                                      </p:cBhvr>
                                      <p:to>
                                        <p:strVal val="visible"/>
                                      </p:to>
                                    </p:set>
                                    <p:anim calcmode="lin" valueType="num">
                                      <p:cBhvr additive="base">
                                        <p:cTn dur="500" fill="hold" id="7"/>
                                        <p:tgtEl>
                                          <p:spTgt spid="1048643"/>
                                        </p:tgtEl>
                                        <p:attrNameLst>
                                          <p:attrName>ppt_x</p:attrName>
                                        </p:attrNameLst>
                                      </p:cBhvr>
                                      <p:tavLst>
                                        <p:tav tm="0">
                                          <p:val>
                                            <p:strVal val="1+#ppt_w/2"/>
                                          </p:val>
                                        </p:tav>
                                        <p:tav tm="100000">
                                          <p:val>
                                            <p:strVal val="#ppt_x"/>
                                          </p:val>
                                        </p:tav>
                                      </p:tavLst>
                                    </p:anim>
                                    <p:anim calcmode="lin" valueType="num">
                                      <p:cBhvr additive="base">
                                        <p:cTn dur="500" fill="hold" id="8"/>
                                        <p:tgtEl>
                                          <p:spTgt spid="104864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5" presetSubtype="5">
                                  <p:stCondLst>
                                    <p:cond delay="0"/>
                                  </p:stCondLst>
                                  <p:childTnLst>
                                    <p:set>
                                      <p:cBhvr>
                                        <p:cTn dur="1" fill="hold" id="12">
                                          <p:stCondLst>
                                            <p:cond delay="0"/>
                                          </p:stCondLst>
                                        </p:cTn>
                                        <p:tgtEl>
                                          <p:spTgt spid="1048644"/>
                                        </p:tgtEl>
                                        <p:attrNameLst>
                                          <p:attrName>style.visibility</p:attrName>
                                        </p:attrNameLst>
                                      </p:cBhvr>
                                      <p:to>
                                        <p:strVal val="visible"/>
                                      </p:to>
                                    </p:set>
                                    <p:animEffect transition="in" filter="checkerboard(down)">
                                      <p:cBhvr>
                                        <p:cTn dur="500" id="13"/>
                                        <p:tgtEl>
                                          <p:spTgt spid="1048644"/>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8" presetSubtype="9">
                                  <p:stCondLst>
                                    <p:cond delay="0"/>
                                  </p:stCondLst>
                                  <p:childTnLst>
                                    <p:set>
                                      <p:cBhvr>
                                        <p:cTn dur="1" fill="hold" id="17">
                                          <p:stCondLst>
                                            <p:cond delay="0"/>
                                          </p:stCondLst>
                                        </p:cTn>
                                        <p:tgtEl>
                                          <p:spTgt spid="4194304"/>
                                        </p:tgtEl>
                                        <p:attrNameLst>
                                          <p:attrName>style.visibility</p:attrName>
                                        </p:attrNameLst>
                                      </p:cBhvr>
                                      <p:to>
                                        <p:strVal val="visible"/>
                                      </p:to>
                                    </p:set>
                                    <p:animEffect transition="in" filter="strips(upLeft)">
                                      <p:cBhvr>
                                        <p:cTn dur="500" id="18"/>
                                        <p:tgtEl>
                                          <p:spTgt spid="4194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uiExpand="0" build="whole"/>
      <p:bldP spid="1048644" grpId="0" uiExpand="0" build="whole"/>
    </p:bldLst>
  </p:timing>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130" name=""/>
        <p:cNvGrpSpPr/>
        <p:nvPr/>
      </p:nvGrpSpPr>
      <p:grpSpPr>
        <a:xfrm rot="0">
          <a:off x="0" y="0"/>
          <a:ext cx="0" cy="0"/>
          <a:chOff x="0" y="0"/>
          <a:chExt cx="0" cy="0"/>
        </a:xfrm>
      </p:grpSpPr>
      <p:sp>
        <p:nvSpPr>
          <p:cNvPr id="1048759" name="内容占位符 2" descr="Rectangle: Click to edit Master text styles Second level Third level Fourth level Fifth level"/>
          <p:cNvSpPr/>
          <p:nvPr>
            <p:ph sz="full" idx="1"/>
          </p:nvPr>
        </p:nvSpPr>
        <p:spPr>
          <a:xfrm rot="0">
            <a:off x="838200" y="571500"/>
            <a:ext cx="7772400" cy="54483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Clr>
                <a:schemeClr val="hlink"/>
              </a:buClr>
              <a:buSzPct val="110000"/>
              <a:buFont typeface="Wingdings" pitchFamily="2" charset="2"/>
              <a:buBlip>
                <a:blip xmlns:r="http://schemas.openxmlformats.org/officeDocument/2006/relationships" r:embed="rId1"/>
              </a:buBlip>
              <a:defRPr baseline="0" b="0" sz="3200" i="0" u="none">
                <a:solidFill>
                  <a:schemeClr val="dk1"/>
                </a:solidFill>
                <a:latin typeface="Tahoma" pitchFamily="34" charset="0"/>
                <a:ea typeface="宋体" pitchFamily="2" charset="-122"/>
                <a:sym typeface="Tahoma" pitchFamily="34" charset="0"/>
              </a:defRPr>
            </a:lvl1pPr>
            <a:lvl2pPr algn="l" fontAlgn="base" indent="-285750" latinLnBrk="1" marL="742950" rtl="0">
              <a:lnSpc>
                <a:spcPct val="100000"/>
              </a:lnSpc>
              <a:spcBef>
                <a:spcPct val="20000"/>
              </a:spcBef>
              <a:spcAft>
                <a:spcPct val="0"/>
              </a:spcAft>
              <a:buClr>
                <a:schemeClr val="dk1"/>
              </a:buClr>
              <a:buSzPct val="60000"/>
              <a:buFont typeface="Wingdings" pitchFamily="2" charset="2"/>
              <a:buChar char="n"/>
              <a:defRPr baseline="0" b="0" sz="2800" i="0" u="none">
                <a:solidFill>
                  <a:schemeClr val="dk1"/>
                </a:solidFill>
                <a:latin typeface="Tahoma" pitchFamily="34" charset="0"/>
                <a:ea typeface="宋体" pitchFamily="2" charset="-122"/>
                <a:sym typeface="Tahoma" pitchFamily="34" charset="0"/>
              </a:defRPr>
            </a:lvl2pPr>
            <a:lvl3pPr algn="l" fontAlgn="base" indent="-228600" latinLnBrk="1" marL="1143000" rtl="0">
              <a:lnSpc>
                <a:spcPct val="100000"/>
              </a:lnSpc>
              <a:spcBef>
                <a:spcPct val="20000"/>
              </a:spcBef>
              <a:spcAft>
                <a:spcPct val="0"/>
              </a:spcAft>
              <a:buClr>
                <a:schemeClr val="hlink"/>
              </a:buClr>
              <a:buSzPct val="95000"/>
              <a:buFont typeface="Wingdings" pitchFamily="2" charset="2"/>
              <a:buChar char="w"/>
              <a:defRPr baseline="0" b="0" sz="2400" i="0" u="none">
                <a:solidFill>
                  <a:schemeClr val="dk1"/>
                </a:solidFill>
                <a:latin typeface="Tahoma" pitchFamily="34" charset="0"/>
                <a:ea typeface="宋体" pitchFamily="2" charset="-122"/>
                <a:sym typeface="Tahoma" pitchFamily="34" charset="0"/>
              </a:defRPr>
            </a:lvl3pPr>
            <a:lvl4pPr algn="l" fontAlgn="base" indent="-228600" latinLnBrk="1" marL="1600200" rtl="0">
              <a:lnSpc>
                <a:spcPct val="100000"/>
              </a:lnSpc>
              <a:spcBef>
                <a:spcPct val="20000"/>
              </a:spcBef>
              <a:spcAft>
                <a:spcPct val="0"/>
              </a:spcAft>
              <a:buClr>
                <a:schemeClr val="dk1"/>
              </a:buClr>
              <a:buSzPct val="65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4pPr>
            <a:lvl5pPr algn="l" fontAlgn="base" indent="-228600" latinLnBrk="1" marL="2057400" rtl="0">
              <a:lnSpc>
                <a:spcPct val="100000"/>
              </a:lnSpc>
              <a:spcBef>
                <a:spcPct val="20000"/>
              </a:spcBef>
              <a:spcAft>
                <a:spcPct val="0"/>
              </a:spcAft>
              <a:buClr>
                <a:schemeClr val="hlink"/>
              </a:buClr>
              <a:buSzPct val="60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5pPr>
          </a:lstStyle>
          <a:p>
            <a:pPr lvl="0"/>
            <a:r>
              <a:rPr altLang="en-US" sz="2400" lang="zh-CN"/>
              <a:t>沿螺旋线轴线方向的电流分布仍接近正弦分布，一种慢波结构，沿轴向传播相速小于直导线相速。</a:t>
            </a:r>
          </a:p>
          <a:p>
            <a:pPr lvl="0"/>
            <a:r>
              <a:rPr altLang="en-US" sz="2400" lang="zh-CN"/>
              <a:t>螺旋鞭天线多用做垂直极化方式，取代车载或船载鞭天线，由于电磁波沿螺旋轴线传播比垂直偶极天线小，故其谐振长度可以缩短，可是天线垂直高度大大降低。</a:t>
            </a:r>
          </a:p>
          <a:p>
            <a:pPr lvl="0"/>
            <a:r>
              <a:rPr altLang="en-US" sz="2400" lang="zh-CN"/>
              <a:t>螺旋鞭天线由于绕制螺旋线很细长，导线损耗大，效率低于鞭天线，但与调谐匹配电路一起考虑，效率并不比一般鞭状天线差。螺旋鞭天线可以工作在谐振点附近，输入阻抗是纯电阻，调谐电路可采用低耗电容元件，而短鞭状天线的调谐电路损耗是很大的。因此螺旋鞭天线的增益比等高的普通鞭状天线高，但带宽窄：驻波比小于</a:t>
            </a:r>
            <a:r>
              <a:rPr altLang="zh-CN" sz="2400" lang="en-US"/>
              <a:t>1.5</a:t>
            </a:r>
            <a:r>
              <a:rPr altLang="en-US" sz="2400" lang="zh-CN"/>
              <a:t>的带宽</a:t>
            </a:r>
            <a:r>
              <a:rPr altLang="zh-CN" sz="2400" lang="en-US"/>
              <a:t>5%</a:t>
            </a:r>
            <a:r>
              <a:rPr altLang="en-US" sz="2400" lang="zh-CN"/>
              <a:t>。</a:t>
            </a:r>
          </a:p>
          <a:p>
            <a:pPr lvl="0"/>
            <a:endParaRPr altLang="en-US" 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131" name=""/>
        <p:cNvGrpSpPr/>
        <p:nvPr/>
      </p:nvGrpSpPr>
      <p:grpSpPr>
        <a:xfrm rot="0">
          <a:off x="0" y="0"/>
          <a:ext cx="0" cy="0"/>
          <a:chOff x="0" y="0"/>
          <a:chExt cx="0" cy="0"/>
        </a:xfrm>
      </p:grpSpPr>
      <p:sp>
        <p:nvSpPr>
          <p:cNvPr id="1048760"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r>
              <a:rPr altLang="en-US" lang="zh-CN"/>
              <a:t>小结：</a:t>
            </a:r>
          </a:p>
        </p:txBody>
      </p:sp>
      <p:pic>
        <p:nvPicPr>
          <p:cNvPr id="2097234" name="Picture 2"/>
          <p:cNvPicPr>
            <a:picLocks/>
          </p:cNvPicPr>
          <p:nvPr>
            <p:ph sz="full" idx="1"/>
          </p:nvPr>
        </p:nvPicPr>
        <p:blipFill>
          <a:blip xmlns:r="http://schemas.openxmlformats.org/officeDocument/2006/relationships" r:embed="rId1"/>
          <a:srcRect l="0" t="0" r="0" b="0"/>
          <a:stretch>
            <a:fillRect/>
          </a:stretch>
        </p:blipFill>
        <p:spPr>
          <a:xfrm rot="0">
            <a:off x="1501775" y="1905000"/>
            <a:ext cx="6445250" cy="4114800"/>
          </a:xfrm>
          <a:prstGeom prst="rect"/>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1" showMasterSp="1">
  <p:cSld>
    <p:spTree>
      <p:nvGrpSpPr>
        <p:cNvPr id="132" name=""/>
        <p:cNvGrpSpPr/>
        <p:nvPr/>
      </p:nvGrpSpPr>
      <p:grpSpPr>
        <a:xfrm rot="0">
          <a:off x="0" y="0"/>
          <a:ext cx="0" cy="0"/>
          <a:chOff x="0" y="0"/>
          <a:chExt cx="0" cy="0"/>
        </a:xfrm>
      </p:grpSpPr>
      <p:sp>
        <p:nvSpPr>
          <p:cNvPr id="1048761" name="Rectangle 2"/>
          <p:cNvSpPr/>
          <p:nvPr>
            <p:ph type="title" sz="full" idx="0"/>
          </p:nvPr>
        </p:nvSpPr>
        <p:spPr>
          <a:xfrm rot="0">
            <a:off x="900112" y="476250"/>
            <a:ext cx="7793037" cy="762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lvl="0"/>
            <a:r>
              <a:rPr altLang="zh-CN" b="1" lang="en-US">
                <a:latin typeface="Times New Roman" pitchFamily="18" charset="0"/>
              </a:rPr>
              <a:t>2. </a:t>
            </a:r>
            <a:r>
              <a:rPr altLang="en-US" b="1" lang="zh-CN">
                <a:latin typeface="宋体" pitchFamily="2" charset="-122"/>
              </a:rPr>
              <a:t>螺旋天线</a:t>
            </a:r>
            <a:r>
              <a:rPr altLang="zh-CN" b="1" lang="en-US">
                <a:latin typeface="Times New Roman" pitchFamily="18" charset="0"/>
              </a:rPr>
              <a:t> </a:t>
            </a:r>
          </a:p>
        </p:txBody>
      </p:sp>
      <p:sp>
        <p:nvSpPr>
          <p:cNvPr id="1048762" name="Text Box 3"/>
          <p:cNvSpPr txBox="1"/>
          <p:nvPr/>
        </p:nvSpPr>
        <p:spPr>
          <a:xfrm rot="0">
            <a:off x="827087" y="1341437"/>
            <a:ext cx="8001000" cy="1679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lnSpc>
                <a:spcPct val="130000"/>
              </a:lnSpc>
              <a:spcBef>
                <a:spcPct val="50000"/>
              </a:spcBef>
            </a:pPr>
            <a:r>
              <a:rPr altLang="en-US" b="1" sz="2000" lang="zh-CN">
                <a:latin typeface="Times New Roman" pitchFamily="18" charset="0"/>
              </a:rPr>
              <a:t>    将导线绕制成螺旋形线圈而构成的天线称为螺旋天线</a:t>
            </a:r>
            <a:r>
              <a:rPr altLang="zh-CN" b="1" sz="2000" lang="en-US">
                <a:solidFill>
                  <a:srgbClr val="C1320B"/>
                </a:solidFill>
                <a:latin typeface="Times New Roman" pitchFamily="18" charset="0"/>
              </a:rPr>
              <a:t>(helical antenna)</a:t>
            </a:r>
            <a:r>
              <a:rPr altLang="zh-CN" b="1" sz="2000" lang="en-US">
                <a:latin typeface="Times New Roman" pitchFamily="18" charset="0"/>
              </a:rPr>
              <a:t>。</a:t>
            </a:r>
            <a:r>
              <a:rPr altLang="en-US" b="1" sz="2000" lang="zh-CN"/>
              <a:t>螺旋天线是常用的圆极化天线。</a:t>
            </a:r>
            <a:r>
              <a:rPr altLang="en-US" b="1" sz="2000" lang="zh-CN">
                <a:latin typeface="Times New Roman" pitchFamily="18" charset="0"/>
              </a:rPr>
              <a:t>通常它带有金属接地板(或接地网栅)，由同轴线馈电，同轴线的内导体与螺旋线相接，外导体与接地板相连。</a:t>
            </a:r>
          </a:p>
        </p:txBody>
      </p:sp>
      <p:grpSp>
        <p:nvGrpSpPr>
          <p:cNvPr id="133" name=""/>
          <p:cNvGrpSpPr/>
          <p:nvPr/>
        </p:nvGrpSpPr>
        <p:grpSpPr>
          <a:xfrm rot="0">
            <a:off x="971550" y="3357562"/>
            <a:ext cx="2492375" cy="2771775"/>
            <a:chOff x="1536" y="2160"/>
            <a:chExt cx="1570" cy="1746"/>
          </a:xfrm>
        </p:grpSpPr>
        <p:graphicFrame>
          <p:nvGraphicFramePr>
            <p:cNvPr id="4194350" name=""/>
            <p:cNvGraphicFramePr>
              <a:graphicFrameLocks/>
            </p:cNvGraphicFramePr>
            <p:nvPr/>
          </p:nvGraphicFramePr>
          <p:xfrm rot="0">
            <a:off x="1536" y="2160"/>
            <a:ext cx="1570" cy="1746"/>
          </p:xfrm>
          <a:graphic>
            <a:graphicData uri="http://schemas.openxmlformats.org/presentationml/2006/ole">
              <mc:AlternateContent xmlns:mc="http://schemas.openxmlformats.org/markup-compatibility/2006">
                <mc:Choice xmlns:v="urn:schemas-microsoft-com:vml" Requires="v">
                  <p:oleObj name="位图图像" r:id="rId1" spid="" imgH="1746" imgW="1570" showAsIcon="0" progId="Paint.Picture">
                    <p:embed followColorScheme="full"/>
                    <p:pic>
                      <p:nvPicPr>
                        <p:cNvPr id="2097235" name="Object 4"/>
                        <p:cNvPicPr>
                          <a:picLocks/>
                        </p:cNvPicPr>
                        <p:nvPr/>
                      </p:nvPicPr>
                      <p:blipFill>
                        <a:blip xmlns:r="http://schemas.openxmlformats.org/officeDocument/2006/relationships" r:embed="rId2"/>
                        <a:srcRect l="0" t="0" r="0" b="0"/>
                        <a:stretch>
                          <a:fillRect/>
                        </a:stretch>
                      </p:blipFill>
                      <p:spPr>
                        <a:xfrm rot="0">
                          <a:off x="1536" y="2160"/>
                          <a:ext cx="1570" cy="1746"/>
                        </a:xfrm>
                        <a:prstGeom prst="rect"/>
                        <a:noFill/>
                        <a:ln>
                          <a:noFill/>
                        </a:ln>
                      </p:spPr>
                    </p:pic>
                  </p:oleObj>
                </mc:Choice>
                <mc:Fallback>
                  <p:oleObj name="位图图像" r:id="rId1" spid="" imgH="1746" imgW="1570" showAsIcon="0" progId="Paint.Picture">
                    <p:embed followColorScheme="full"/>
                    <p:pic>
                      <p:nvPicPr>
                        <p:cNvPr id="2097235" name="Object 4"/>
                        <p:cNvPicPr>
                          <a:picLocks/>
                        </p:cNvPicPr>
                        <p:nvPr/>
                      </p:nvPicPr>
                      <p:blipFill>
                        <a:blip xmlns:r="http://schemas.openxmlformats.org/officeDocument/2006/relationships" r:embed="rId2"/>
                        <a:srcRect l="0" t="0" r="0" b="0"/>
                        <a:stretch>
                          <a:fillRect/>
                        </a:stretch>
                      </p:blipFill>
                      <p:spPr>
                        <a:xfrm rot="0">
                          <a:off x="1536" y="2160"/>
                          <a:ext cx="1570" cy="1746"/>
                        </a:xfrm>
                        <a:prstGeom prst="rect"/>
                        <a:noFill/>
                        <a:ln>
                          <a:noFill/>
                        </a:ln>
                      </p:spPr>
                    </p:pic>
                  </p:oleObj>
                </mc:Fallback>
              </mc:AlternateContent>
            </a:graphicData>
          </a:graphic>
        </p:graphicFrame>
        <p:sp>
          <p:nvSpPr>
            <p:cNvPr id="1048763" name="Line 6"/>
            <p:cNvSpPr/>
            <p:nvPr/>
          </p:nvSpPr>
          <p:spPr>
            <a:xfrm rot="0">
              <a:off x="2336" y="2440"/>
              <a:ext cx="0" cy="240"/>
            </a:xfrm>
            <a:prstGeom prst="line"/>
            <a:noFill/>
            <a:ln w="9525" cap="flat" cmpd="sng">
              <a:solidFill>
                <a:schemeClr val="accent2">
                  <a:alpha val="100000"/>
                </a:schemeClr>
              </a:solidFill>
              <a:prstDash val="solid"/>
              <a:miter/>
              <a:headEnd type="stealth" w="med" len="med"/>
              <a:tailEnd type="stealth" w="med" len="med"/>
            </a:ln>
          </p:spPr>
        </p:sp>
        <p:sp>
          <p:nvSpPr>
            <p:cNvPr id="1048764" name="Rectangle 7"/>
            <p:cNvSpPr/>
            <p:nvPr/>
          </p:nvSpPr>
          <p:spPr>
            <a:xfrm rot="0">
              <a:off x="2352" y="2455"/>
              <a:ext cx="188"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zh-CN" sz="1800" i="1" lang="en-US">
                  <a:latin typeface="Times New Roman" pitchFamily="18" charset="0"/>
                </a:rPr>
                <a:t>h</a:t>
              </a:r>
            </a:p>
          </p:txBody>
        </p:sp>
      </p:grpSp>
      <p:graphicFrame>
        <p:nvGraphicFramePr>
          <p:cNvPr id="4194351" name=""/>
          <p:cNvGraphicFramePr>
            <a:graphicFrameLocks/>
          </p:cNvGraphicFramePr>
          <p:nvPr/>
        </p:nvGraphicFramePr>
        <p:xfrm rot="0">
          <a:off x="6400800" y="4495800"/>
          <a:ext cx="1676400" cy="1498600"/>
        </p:xfrm>
        <a:graphic>
          <a:graphicData uri="http://schemas.openxmlformats.org/presentationml/2006/ole">
            <mc:AlternateContent xmlns:mc="http://schemas.openxmlformats.org/markup-compatibility/2006">
              <mc:Choice xmlns:v="urn:schemas-microsoft-com:vml" Requires="v">
                <p:oleObj name="Equation" r:id="rId3" spid="" imgH="1498600" imgW="1676400" showAsIcon="0" progId="Equation.3">
                  <p:embed followColorScheme="full"/>
                  <p:pic>
                    <p:nvPicPr>
                      <p:cNvPr id="2097236" name="Object 2"/>
                      <p:cNvPicPr>
                        <a:picLocks/>
                      </p:cNvPicPr>
                      <p:nvPr/>
                    </p:nvPicPr>
                    <p:blipFill>
                      <a:blip xmlns:r="http://schemas.openxmlformats.org/officeDocument/2006/relationships" r:embed="rId4"/>
                      <a:srcRect l="0" t="0" r="0" b="0"/>
                      <a:stretch>
                        <a:fillRect/>
                      </a:stretch>
                    </p:blipFill>
                    <p:spPr>
                      <a:xfrm rot="0">
                        <a:off x="6400800" y="4495800"/>
                        <a:ext cx="1676400" cy="1498600"/>
                      </a:xfrm>
                      <a:prstGeom prst="rect"/>
                      <a:noFill/>
                      <a:ln>
                        <a:noFill/>
                      </a:ln>
                    </p:spPr>
                  </p:pic>
                </p:oleObj>
              </mc:Choice>
              <mc:Fallback>
                <p:oleObj name="Equation" r:id="rId3" spid="" imgH="1498600" imgW="1676400" showAsIcon="0" progId="Equation.3">
                  <p:embed followColorScheme="full"/>
                  <p:pic>
                    <p:nvPicPr>
                      <p:cNvPr id="2097236" name="Object 2"/>
                      <p:cNvPicPr>
                        <a:picLocks/>
                      </p:cNvPicPr>
                      <p:nvPr/>
                    </p:nvPicPr>
                    <p:blipFill>
                      <a:blip xmlns:r="http://schemas.openxmlformats.org/officeDocument/2006/relationships" r:embed="rId4"/>
                      <a:srcRect l="0" t="0" r="0" b="0"/>
                      <a:stretch>
                        <a:fillRect/>
                      </a:stretch>
                    </p:blipFill>
                    <p:spPr>
                      <a:xfrm rot="0">
                        <a:off x="6400800" y="4495800"/>
                        <a:ext cx="1676400" cy="1498600"/>
                      </a:xfrm>
                      <a:prstGeom prst="rect"/>
                      <a:noFill/>
                      <a:ln>
                        <a:noFill/>
                      </a:ln>
                    </p:spPr>
                  </p:pic>
                </p:oleObj>
              </mc:Fallback>
            </mc:AlternateContent>
          </a:graphicData>
        </a:graphic>
      </p:graphicFrame>
      <p:graphicFrame>
        <p:nvGraphicFramePr>
          <p:cNvPr id="4194352" name=""/>
          <p:cNvGraphicFramePr>
            <a:graphicFrameLocks/>
          </p:cNvGraphicFramePr>
          <p:nvPr/>
        </p:nvGraphicFramePr>
        <p:xfrm rot="0">
          <a:off x="6477000" y="3200400"/>
          <a:ext cx="1447800" cy="1001712"/>
        </p:xfrm>
        <a:graphic>
          <a:graphicData uri="http://schemas.openxmlformats.org/presentationml/2006/ole">
            <mc:AlternateContent xmlns:mc="http://schemas.openxmlformats.org/markup-compatibility/2006">
              <mc:Choice xmlns:v="urn:schemas-microsoft-com:vml" Requires="v">
                <p:oleObj name="位图图像" r:id="rId5" spid="" imgH="1001712" imgW="1447800" showAsIcon="0" progId="Paint.Picture">
                  <p:embed followColorScheme="full"/>
                  <p:pic>
                    <p:nvPicPr>
                      <p:cNvPr id="2097237" name="Object 3"/>
                      <p:cNvPicPr>
                        <a:picLocks/>
                      </p:cNvPicPr>
                      <p:nvPr/>
                    </p:nvPicPr>
                    <p:blipFill>
                      <a:blip xmlns:r="http://schemas.openxmlformats.org/officeDocument/2006/relationships" r:embed="rId6"/>
                      <a:srcRect l="0" t="0" r="0" b="0"/>
                      <a:stretch>
                        <a:fillRect/>
                      </a:stretch>
                    </p:blipFill>
                    <p:spPr>
                      <a:xfrm rot="0">
                        <a:off x="6477000" y="3200400"/>
                        <a:ext cx="1447800" cy="1001712"/>
                      </a:xfrm>
                      <a:prstGeom prst="rect"/>
                      <a:noFill/>
                      <a:ln>
                        <a:noFill/>
                      </a:ln>
                    </p:spPr>
                  </p:pic>
                </p:oleObj>
              </mc:Choice>
              <mc:Fallback>
                <p:oleObj name="位图图像" r:id="rId5" spid="" imgH="1001712" imgW="1447800" showAsIcon="0" progId="Paint.Picture">
                  <p:embed followColorScheme="full"/>
                  <p:pic>
                    <p:nvPicPr>
                      <p:cNvPr id="2097237" name="Object 3"/>
                      <p:cNvPicPr>
                        <a:picLocks/>
                      </p:cNvPicPr>
                      <p:nvPr/>
                    </p:nvPicPr>
                    <p:blipFill>
                      <a:blip xmlns:r="http://schemas.openxmlformats.org/officeDocument/2006/relationships" r:embed="rId6"/>
                      <a:srcRect l="0" t="0" r="0" b="0"/>
                      <a:stretch>
                        <a:fillRect/>
                      </a:stretch>
                    </p:blipFill>
                    <p:spPr>
                      <a:xfrm rot="0">
                        <a:off x="6477000" y="3200400"/>
                        <a:ext cx="1447800" cy="1001712"/>
                      </a:xfrm>
                      <a:prstGeom prst="rect"/>
                      <a:noFill/>
                      <a:ln>
                        <a:noFill/>
                      </a:ln>
                    </p:spPr>
                  </p:pic>
                </p:oleObj>
              </mc:Fallback>
            </mc:AlternateContent>
          </a:graphicData>
        </a:graphic>
      </p:graphicFrame>
      <p:sp>
        <p:nvSpPr>
          <p:cNvPr id="1048765" name="Text Box 10"/>
          <p:cNvSpPr txBox="1"/>
          <p:nvPr/>
        </p:nvSpPr>
        <p:spPr>
          <a:xfrm rot="0">
            <a:off x="4140200" y="3284537"/>
            <a:ext cx="2133600" cy="2682875"/>
          </a:xfrm>
          <a:prstGeom prst="rect"/>
          <a:gradFill rotWithShape="0">
            <a:gsLst>
              <a:gs pos="0">
                <a:schemeClr val="accent1">
                  <a:alpha val="100000"/>
                </a:schemeClr>
              </a:gs>
              <a:gs pos="100000">
                <a:srgbClr val="FFFFFF">
                  <a:alpha val="100000"/>
                </a:srgbClr>
              </a:gs>
            </a:gsLst>
            <a:path path="shape">
              <a:fillToRect l="50000" t="50000" r="50000" b="50000"/>
            </a:path>
          </a:gra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宋体" pitchFamily="2" charset="-122"/>
              </a:rPr>
              <a:t>螺旋直径</a:t>
            </a:r>
            <a:r>
              <a:rPr altLang="zh-CN" b="1" sz="2000" i="1" lang="en-US">
                <a:latin typeface="Times New Roman" pitchFamily="18" charset="0"/>
              </a:rPr>
              <a:t>d</a:t>
            </a:r>
            <a:r>
              <a:rPr altLang="zh-CN" b="1" sz="2000" lang="en-US">
                <a:latin typeface="Times New Roman" pitchFamily="18" charset="0"/>
              </a:rPr>
              <a:t>=2</a:t>
            </a:r>
            <a:r>
              <a:rPr altLang="zh-CN" b="1" sz="2000" i="1" lang="en-US">
                <a:latin typeface="Times New Roman" pitchFamily="18" charset="0"/>
              </a:rPr>
              <a:t>b</a:t>
            </a:r>
          </a:p>
          <a:p>
            <a:pPr algn="just" eaLnBrk="1" hangingPunct="1" latinLnBrk="1" lvl="0">
              <a:spcBef>
                <a:spcPct val="50000"/>
              </a:spcBef>
            </a:pPr>
            <a:r>
              <a:rPr altLang="en-US" b="1" sz="2000" lang="zh-CN">
                <a:latin typeface="Times New Roman" pitchFamily="18" charset="0"/>
              </a:rPr>
              <a:t>螺距</a:t>
            </a:r>
            <a:r>
              <a:rPr altLang="zh-CN" b="1" sz="2000" i="1" lang="en-US">
                <a:latin typeface="Times New Roman" pitchFamily="18" charset="0"/>
              </a:rPr>
              <a:t>h</a:t>
            </a:r>
            <a:r>
              <a:rPr altLang="zh-CN" b="1" sz="2000" lang="en-US"/>
              <a:t>                  </a:t>
            </a:r>
          </a:p>
          <a:p>
            <a:pPr algn="just" eaLnBrk="1" hangingPunct="1" latinLnBrk="1" lvl="0">
              <a:spcBef>
                <a:spcPct val="50000"/>
              </a:spcBef>
            </a:pPr>
            <a:r>
              <a:rPr altLang="en-US" b="1" sz="2000" lang="zh-CN">
                <a:latin typeface="Times New Roman" pitchFamily="18" charset="0"/>
              </a:rPr>
              <a:t>圈数</a:t>
            </a:r>
            <a:r>
              <a:rPr altLang="zh-CN" b="1" sz="2000" i="1" lang="en-US">
                <a:latin typeface="Times New Roman" pitchFamily="18" charset="0"/>
              </a:rPr>
              <a:t>N</a:t>
            </a:r>
            <a:r>
              <a:rPr altLang="zh-CN" b="1" sz="2000" lang="en-US"/>
              <a:t>           </a:t>
            </a:r>
          </a:p>
          <a:p>
            <a:pPr algn="just" eaLnBrk="1" hangingPunct="1" latinLnBrk="1" lvl="0">
              <a:spcBef>
                <a:spcPct val="50000"/>
              </a:spcBef>
            </a:pPr>
            <a:r>
              <a:rPr altLang="en-US" b="1" sz="2000" lang="zh-CN">
                <a:latin typeface="Times New Roman" pitchFamily="18" charset="0"/>
              </a:rPr>
              <a:t>一圈的长度</a:t>
            </a:r>
            <a:r>
              <a:rPr altLang="zh-CN" b="1" sz="2000" i="1" lang="en-US">
                <a:latin typeface="Times New Roman" pitchFamily="18" charset="0"/>
              </a:rPr>
              <a:t>c</a:t>
            </a:r>
          </a:p>
          <a:p>
            <a:pPr algn="just" eaLnBrk="1" hangingPunct="1" latinLnBrk="1" lvl="0">
              <a:spcBef>
                <a:spcPct val="50000"/>
              </a:spcBef>
            </a:pPr>
            <a:r>
              <a:rPr altLang="en-US" b="1" sz="2000" lang="zh-CN">
                <a:latin typeface="Times New Roman" pitchFamily="18" charset="0"/>
              </a:rPr>
              <a:t>螺距角</a:t>
            </a:r>
            <a:r>
              <a:rPr altLang="en-US" b="1" sz="1600" lang="zh-CN">
                <a:latin typeface="Times New Roman" pitchFamily="18" charset="0"/>
                <a:sym typeface="Symbol" pitchFamily="18" charset="2"/>
              </a:rPr>
              <a:t></a:t>
            </a:r>
            <a:r>
              <a:rPr altLang="en-US" b="1" sz="1600" lang="zh-CN"/>
              <a:t> </a:t>
            </a:r>
            <a:r>
              <a:rPr altLang="en-US" b="1" sz="2000" lang="zh-CN"/>
              <a:t>             </a:t>
            </a:r>
          </a:p>
          <a:p>
            <a:pPr algn="just" eaLnBrk="1" hangingPunct="1" latinLnBrk="1" lvl="0">
              <a:spcBef>
                <a:spcPct val="50000"/>
              </a:spcBef>
            </a:pPr>
            <a:r>
              <a:rPr altLang="en-US" b="1" sz="2000" lang="zh-CN">
                <a:latin typeface="Times New Roman" pitchFamily="18" charset="0"/>
              </a:rPr>
              <a:t>轴向长度</a:t>
            </a:r>
            <a:r>
              <a:rPr altLang="zh-CN" b="1" sz="2000" i="1" lang="en-US">
                <a:latin typeface="Times New Roman" pitchFamily="18" charset="0"/>
              </a:rPr>
              <a:t>L</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2">
                                  <p:stCondLst>
                                    <p:cond delay="0"/>
                                  </p:stCondLst>
                                  <p:childTnLst>
                                    <p:set>
                                      <p:cBhvr>
                                        <p:cTn dur="1" fill="hold" id="6">
                                          <p:stCondLst>
                                            <p:cond delay="0"/>
                                          </p:stCondLst>
                                        </p:cTn>
                                        <p:tgtEl>
                                          <p:spTgt spid="1048762"/>
                                        </p:tgtEl>
                                        <p:attrNameLst>
                                          <p:attrName>style.visibility</p:attrName>
                                        </p:attrNameLst>
                                      </p:cBhvr>
                                      <p:to>
                                        <p:strVal val="visible"/>
                                      </p:to>
                                    </p:set>
                                    <p:anim calcmode="lin" valueType="num">
                                      <p:cBhvr additive="base">
                                        <p:cTn dur="500" fill="hold" id="7"/>
                                        <p:tgtEl>
                                          <p:spTgt spid="1048762"/>
                                        </p:tgtEl>
                                        <p:attrNameLst>
                                          <p:attrName>ppt_x</p:attrName>
                                        </p:attrNameLst>
                                      </p:cBhvr>
                                      <p:tavLst>
                                        <p:tav tm="0">
                                          <p:val>
                                            <p:strVal val="0-#ppt_w/2"/>
                                          </p:val>
                                        </p:tav>
                                        <p:tav tm="100000">
                                          <p:val>
                                            <p:strVal val="#ppt_x"/>
                                          </p:val>
                                        </p:tav>
                                      </p:tavLst>
                                    </p:anim>
                                    <p:anim calcmode="lin" valueType="num">
                                      <p:cBhvr additive="base">
                                        <p:cTn dur="500" fill="hold" id="8"/>
                                        <p:tgtEl>
                                          <p:spTgt spid="104876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6" presetSubtype="42">
                                  <p:stCondLst>
                                    <p:cond delay="0"/>
                                  </p:stCondLst>
                                  <p:childTnLst>
                                    <p:set>
                                      <p:cBhvr>
                                        <p:cTn dur="1" fill="hold" id="12">
                                          <p:stCondLst>
                                            <p:cond delay="0"/>
                                          </p:stCondLst>
                                        </p:cTn>
                                        <p:tgtEl>
                                          <p:spTgt spid="133"/>
                                        </p:tgtEl>
                                        <p:attrNameLst>
                                          <p:attrName>style.visibility</p:attrName>
                                        </p:attrNameLst>
                                      </p:cBhvr>
                                      <p:to>
                                        <p:strVal val="visible"/>
                                      </p:to>
                                    </p:set>
                                    <p:animEffect transition="in" filter="barn(outHorizontal)">
                                      <p:cBhvr>
                                        <p:cTn dur="500" id="13"/>
                                        <p:tgtEl>
                                          <p:spTgt spid="133"/>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3">
                                  <p:stCondLst>
                                    <p:cond delay="0"/>
                                  </p:stCondLst>
                                  <p:childTnLst>
                                    <p:set>
                                      <p:cBhvr>
                                        <p:cTn dur="1" fill="hold" id="17">
                                          <p:stCondLst>
                                            <p:cond delay="0"/>
                                          </p:stCondLst>
                                        </p:cTn>
                                        <p:tgtEl>
                                          <p:spTgt spid="1048765"/>
                                        </p:tgtEl>
                                        <p:attrNameLst>
                                          <p:attrName>style.visibility</p:attrName>
                                        </p:attrNameLst>
                                      </p:cBhvr>
                                      <p:to>
                                        <p:strVal val="visible"/>
                                      </p:to>
                                    </p:set>
                                    <p:anim calcmode="lin" valueType="num">
                                      <p:cBhvr additive="base">
                                        <p:cTn dur="500" fill="hold" id="18"/>
                                        <p:tgtEl>
                                          <p:spTgt spid="1048765"/>
                                        </p:tgtEl>
                                        <p:attrNameLst>
                                          <p:attrName>ppt_x</p:attrName>
                                        </p:attrNameLst>
                                      </p:cBhvr>
                                      <p:tavLst>
                                        <p:tav tm="0">
                                          <p:val>
                                            <p:strVal val="1+#ppt_w/2"/>
                                          </p:val>
                                        </p:tav>
                                        <p:tav tm="100000">
                                          <p:val>
                                            <p:strVal val="#ppt_x"/>
                                          </p:val>
                                        </p:tav>
                                      </p:tavLst>
                                    </p:anim>
                                    <p:anim calcmode="lin" valueType="num">
                                      <p:cBhvr additive="base">
                                        <p:cTn dur="500" fill="hold" id="19"/>
                                        <p:tgtEl>
                                          <p:spTgt spid="1048765"/>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 presetSubtype="9">
                                  <p:stCondLst>
                                    <p:cond delay="0"/>
                                  </p:stCondLst>
                                  <p:childTnLst>
                                    <p:set>
                                      <p:cBhvr>
                                        <p:cTn dur="1" fill="hold" id="23">
                                          <p:stCondLst>
                                            <p:cond delay="0"/>
                                          </p:stCondLst>
                                        </p:cTn>
                                        <p:tgtEl>
                                          <p:spTgt spid="4194352"/>
                                        </p:tgtEl>
                                        <p:attrNameLst>
                                          <p:attrName>style.visibility</p:attrName>
                                        </p:attrNameLst>
                                      </p:cBhvr>
                                      <p:to>
                                        <p:strVal val="visible"/>
                                      </p:to>
                                    </p:set>
                                    <p:anim calcmode="lin" valueType="num">
                                      <p:cBhvr additive="base">
                                        <p:cTn dur="500" fill="hold" id="24"/>
                                        <p:tgtEl>
                                          <p:spTgt spid="4194352"/>
                                        </p:tgtEl>
                                        <p:attrNameLst>
                                          <p:attrName>ppt_x</p:attrName>
                                        </p:attrNameLst>
                                      </p:cBhvr>
                                      <p:tavLst>
                                        <p:tav tm="0">
                                          <p:val>
                                            <p:strVal val="0-#ppt_w/2"/>
                                          </p:val>
                                        </p:tav>
                                        <p:tav tm="100000">
                                          <p:val>
                                            <p:strVal val="#ppt_x"/>
                                          </p:val>
                                        </p:tav>
                                      </p:tavLst>
                                    </p:anim>
                                    <p:anim calcmode="lin" valueType="num">
                                      <p:cBhvr additive="base">
                                        <p:cTn dur="500" fill="hold" id="25"/>
                                        <p:tgtEl>
                                          <p:spTgt spid="4194352"/>
                                        </p:tgtEl>
                                        <p:attrNameLst>
                                          <p:attrName>ppt_y</p:attrName>
                                        </p:attrNameLst>
                                      </p:cBhvr>
                                      <p:tavLst>
                                        <p:tav tm="0">
                                          <p:val>
                                            <p:strVal val="0-#ppt_h/2"/>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5" presetSubtype="5">
                                  <p:stCondLst>
                                    <p:cond delay="0"/>
                                  </p:stCondLst>
                                  <p:childTnLst>
                                    <p:set>
                                      <p:cBhvr>
                                        <p:cTn dur="1" fill="hold" id="29">
                                          <p:stCondLst>
                                            <p:cond delay="0"/>
                                          </p:stCondLst>
                                        </p:cTn>
                                        <p:tgtEl>
                                          <p:spTgt spid="4194351"/>
                                        </p:tgtEl>
                                        <p:attrNameLst>
                                          <p:attrName>style.visibility</p:attrName>
                                        </p:attrNameLst>
                                      </p:cBhvr>
                                      <p:to>
                                        <p:strVal val="visible"/>
                                      </p:to>
                                    </p:set>
                                    <p:animEffect transition="in" filter="checkerboard(down)">
                                      <p:cBhvr>
                                        <p:cTn dur="500" id="30"/>
                                        <p:tgtEl>
                                          <p:spTgt spid="4194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uiExpand="0" build="whole"/>
      <p:bldP spid="1048765" grpId="0" uiExpand="0" build="whole" animBg="1"/>
    </p:bldLst>
  </p:timing>
</p:sld>
</file>

<file path=ppt/slides/slide43.xml><?xml version="1.0" encoding="utf-8"?>
<p:sld xmlns:a="http://schemas.openxmlformats.org/drawingml/2006/main" xmlns:r="http://schemas.openxmlformats.org/officeDocument/2006/relationships" xmlns:p="http://schemas.openxmlformats.org/presentationml/2006/main" show="1" showMasterSp="1">
  <p:cSld>
    <p:spTree>
      <p:nvGrpSpPr>
        <p:cNvPr id="134" name=""/>
        <p:cNvGrpSpPr/>
        <p:nvPr/>
      </p:nvGrpSpPr>
      <p:grpSpPr>
        <a:xfrm rot="0">
          <a:off x="0" y="0"/>
          <a:ext cx="0" cy="0"/>
          <a:chOff x="0" y="0"/>
          <a:chExt cx="0" cy="0"/>
        </a:xfrm>
      </p:grpSpPr>
      <p:sp>
        <p:nvSpPr>
          <p:cNvPr id="1048766" name="Rectangle 2"/>
          <p:cNvSpPr/>
          <p:nvPr>
            <p:ph type="title" sz="full" idx="0"/>
          </p:nvPr>
        </p:nvSpPr>
        <p:spPr>
          <a:xfrm rot="0">
            <a:off x="762000" y="609600"/>
            <a:ext cx="6802437" cy="6858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lvl="0"/>
            <a:r>
              <a:rPr altLang="zh-CN" b="1" sz="2800" lang="en-US">
                <a:latin typeface="Times New Roman" pitchFamily="18" charset="0"/>
              </a:rPr>
              <a:t>(1)</a:t>
            </a:r>
            <a:r>
              <a:rPr altLang="en-US" b="1" sz="2800" lang="zh-CN">
                <a:latin typeface="Times New Roman" pitchFamily="18" charset="0"/>
              </a:rPr>
              <a:t> </a:t>
            </a:r>
            <a:r>
              <a:rPr altLang="zh-CN" b="1" sz="2800" lang="en-US">
                <a:latin typeface="宋体" pitchFamily="2" charset="-122"/>
              </a:rPr>
              <a:t>天线的辐射特性与螺旋的直径的关系 </a:t>
            </a:r>
          </a:p>
        </p:txBody>
      </p:sp>
      <p:pic>
        <p:nvPicPr>
          <p:cNvPr id="2097238" name="Picture 3"/>
          <p:cNvPicPr>
            <a:picLocks/>
          </p:cNvPicPr>
          <p:nvPr/>
        </p:nvPicPr>
        <p:blipFill>
          <a:blip xmlns:r="http://schemas.openxmlformats.org/officeDocument/2006/relationships" r:embed="rId1"/>
          <a:srcRect l="0" t="0" r="0" b="0"/>
          <a:stretch>
            <a:fillRect/>
          </a:stretch>
        </p:blipFill>
        <p:spPr>
          <a:xfrm rot="0">
            <a:off x="1763712" y="3789362"/>
            <a:ext cx="992187" cy="2232025"/>
          </a:xfrm>
          <a:prstGeom prst="rect"/>
          <a:noFill/>
          <a:ln>
            <a:noFill/>
          </a:ln>
        </p:spPr>
      </p:pic>
      <p:pic>
        <p:nvPicPr>
          <p:cNvPr id="2097239" name="Picture 4"/>
          <p:cNvPicPr>
            <a:picLocks/>
          </p:cNvPicPr>
          <p:nvPr/>
        </p:nvPicPr>
        <p:blipFill>
          <a:blip xmlns:r="http://schemas.openxmlformats.org/officeDocument/2006/relationships" r:embed="rId2"/>
          <a:srcRect l="0" t="0" r="0" b="0"/>
          <a:stretch>
            <a:fillRect/>
          </a:stretch>
        </p:blipFill>
        <p:spPr>
          <a:xfrm rot="0">
            <a:off x="3779837" y="3860800"/>
            <a:ext cx="946150" cy="2087562"/>
          </a:xfrm>
          <a:prstGeom prst="rect"/>
          <a:noFill/>
          <a:ln>
            <a:noFill/>
          </a:ln>
        </p:spPr>
      </p:pic>
      <p:sp>
        <p:nvSpPr>
          <p:cNvPr id="1048767" name="AutoShape 5"/>
          <p:cNvSpPr/>
          <p:nvPr/>
        </p:nvSpPr>
        <p:spPr>
          <a:xfrm rot="0">
            <a:off x="827087" y="1557337"/>
            <a:ext cx="2305050" cy="1657350"/>
          </a:xfrm>
          <a:prstGeom prst="wedgeRectCallout">
            <a:avLst>
              <a:gd name="adj1" fmla="val 4616"/>
              <a:gd name="adj2" fmla="val 90708"/>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20000"/>
              </a:spcBef>
              <a:buClr>
                <a:schemeClr val="hlink"/>
              </a:buClr>
              <a:buSzPct val="110000"/>
              <a:buFont typeface="Wingdings" pitchFamily="2" charset="2"/>
              <a:buNone/>
            </a:pPr>
            <a:r>
              <a:rPr altLang="zh-CN" b="1" sz="2000" i="1" lang="en-US">
                <a:latin typeface="Times New Roman" pitchFamily="18" charset="0"/>
              </a:rPr>
              <a:t>d&lt;</a:t>
            </a:r>
            <a:r>
              <a:rPr altLang="zh-CN" b="1" sz="2000" lang="en-US">
                <a:latin typeface="Times New Roman" pitchFamily="18" charset="0"/>
              </a:rPr>
              <a:t>0.1</a:t>
            </a:r>
            <a:r>
              <a:rPr altLang="zh-CN" b="1" sz="2000" i="1" lang="en-US">
                <a:latin typeface="Times New Roman" pitchFamily="18" charset="0"/>
                <a:sym typeface="Symbol" pitchFamily="18" charset="2"/>
              </a:rPr>
              <a:t></a:t>
            </a:r>
            <a:r>
              <a:rPr altLang="en-US" b="1" sz="2000" lang="zh-CN">
                <a:latin typeface="Times New Roman" pitchFamily="18" charset="0"/>
              </a:rPr>
              <a:t>时，天线的最大辐射方向在与螺旋轴线垂直的平面内，此时称为法向模式天线</a:t>
            </a:r>
            <a:r>
              <a:rPr altLang="en-US" b="1" sz="2000" lang="zh-CN"/>
              <a:t>。</a:t>
            </a:r>
          </a:p>
          <a:p>
            <a:pPr algn="ctr" eaLnBrk="1" hangingPunct="1" latinLnBrk="1" lvl="0"/>
            <a:endParaRPr altLang="en-US" b="1" lang="zh-CN"/>
          </a:p>
        </p:txBody>
      </p:sp>
      <p:sp>
        <p:nvSpPr>
          <p:cNvPr id="1048768" name="AutoShape 6"/>
          <p:cNvSpPr/>
          <p:nvPr/>
        </p:nvSpPr>
        <p:spPr>
          <a:xfrm rot="0">
            <a:off x="3419475" y="1484312"/>
            <a:ext cx="3024187" cy="1655762"/>
          </a:xfrm>
          <a:prstGeom prst="wedgeRectCallout">
            <a:avLst>
              <a:gd name="adj1" fmla="val -22440"/>
              <a:gd name="adj2" fmla="val 94009"/>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r>
              <a:rPr altLang="en-US" b="1" sz="2000" lang="zh-CN">
                <a:latin typeface="Times New Roman" pitchFamily="18" charset="0"/>
              </a:rPr>
              <a:t>当</a:t>
            </a:r>
            <a:r>
              <a:rPr altLang="zh-CN" b="1" sz="2000" i="1" lang="en-US">
                <a:latin typeface="Times New Roman" pitchFamily="18" charset="0"/>
              </a:rPr>
              <a:t>d</a:t>
            </a:r>
            <a:r>
              <a:rPr altLang="zh-CN" b="1" sz="2000" lang="en-US">
                <a:latin typeface="Times New Roman" pitchFamily="18" charset="0"/>
              </a:rPr>
              <a:t>=0.25~0.46</a:t>
            </a:r>
            <a:r>
              <a:rPr altLang="zh-CN" b="1" sz="2000" i="1" lang="en-US">
                <a:latin typeface="Times New Roman" pitchFamily="18" charset="0"/>
                <a:sym typeface="Symbol" pitchFamily="18" charset="2"/>
              </a:rPr>
              <a:t></a:t>
            </a:r>
            <a:r>
              <a:rPr altLang="en-US" b="1" sz="2000" lang="zh-CN">
                <a:latin typeface="Times New Roman" pitchFamily="18" charset="0"/>
              </a:rPr>
              <a:t>时，即螺旋天线</a:t>
            </a:r>
            <a:r>
              <a:rPr altLang="en-US" b="1" sz="2000" lang="zh-CN">
                <a:solidFill>
                  <a:srgbClr val="ED6613"/>
                </a:solidFill>
                <a:latin typeface="Times New Roman" pitchFamily="18" charset="0"/>
              </a:rPr>
              <a:t>一圈的长度</a:t>
            </a:r>
            <a:r>
              <a:rPr altLang="en-US" b="1" sz="2000" lang="zh-CN">
                <a:latin typeface="Times New Roman" pitchFamily="18" charset="0"/>
              </a:rPr>
              <a:t>在一个波长左右的时候，天线的辐射方向在天线的轴线方向，此时称为轴向模天线</a:t>
            </a:r>
          </a:p>
        </p:txBody>
      </p:sp>
      <p:sp>
        <p:nvSpPr>
          <p:cNvPr id="1048769" name="AutoShape 7"/>
          <p:cNvSpPr/>
          <p:nvPr/>
        </p:nvSpPr>
        <p:spPr>
          <a:xfrm rot="0">
            <a:off x="7092950" y="3284537"/>
            <a:ext cx="1800225" cy="1944687"/>
          </a:xfrm>
          <a:prstGeom prst="wedgeRectCallout">
            <a:avLst>
              <a:gd name="adj1" fmla="val -94972"/>
              <a:gd name="adj2" fmla="val 24940"/>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ctr" eaLnBrk="1" hangingPunct="1" latinLnBrk="1" lvl="0"/>
            <a:r>
              <a:rPr altLang="en-US" b="1" sz="2000" lang="zh-CN">
                <a:latin typeface="Times New Roman" pitchFamily="18" charset="0"/>
              </a:rPr>
              <a:t>当</a:t>
            </a:r>
            <a:r>
              <a:rPr altLang="zh-CN" b="1" sz="2000" i="1" lang="en-US">
                <a:latin typeface="Times New Roman" pitchFamily="18" charset="0"/>
              </a:rPr>
              <a:t>d&gt;</a:t>
            </a:r>
            <a:r>
              <a:rPr altLang="zh-CN" b="1" sz="2000" lang="en-US">
                <a:latin typeface="Times New Roman" pitchFamily="18" charset="0"/>
              </a:rPr>
              <a:t>0.5</a:t>
            </a:r>
            <a:r>
              <a:rPr altLang="zh-CN" b="1" sz="2000" i="1" lang="en-US">
                <a:latin typeface="Times New Roman" pitchFamily="18" charset="0"/>
                <a:sym typeface="Symbol" pitchFamily="18" charset="2"/>
              </a:rPr>
              <a:t></a:t>
            </a:r>
            <a:r>
              <a:rPr altLang="en-US" b="1" sz="2000" lang="zh-CN">
                <a:latin typeface="Times New Roman" pitchFamily="18" charset="0"/>
              </a:rPr>
              <a:t>时，天线的最大辐射方向偏离轴线分裂成两个方向，方向图呈圆锥形状</a:t>
            </a:r>
          </a:p>
        </p:txBody>
      </p:sp>
      <p:pic>
        <p:nvPicPr>
          <p:cNvPr id="2097240" name="Picture 8"/>
          <p:cNvPicPr>
            <a:picLocks/>
          </p:cNvPicPr>
          <p:nvPr/>
        </p:nvPicPr>
        <p:blipFill>
          <a:blip xmlns:r="http://schemas.openxmlformats.org/officeDocument/2006/relationships" r:embed="rId3"/>
          <a:srcRect l="0" t="0" r="0" b="0"/>
          <a:stretch>
            <a:fillRect/>
          </a:stretch>
        </p:blipFill>
        <p:spPr>
          <a:xfrm rot="0">
            <a:off x="5508625" y="3860800"/>
            <a:ext cx="896937" cy="1943100"/>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66"/>
                                        </p:tgtEl>
                                        <p:attrNameLst>
                                          <p:attrName>style.visibility</p:attrName>
                                        </p:attrNameLst>
                                      </p:cBhvr>
                                      <p:to>
                                        <p:strVal val="visible"/>
                                      </p:to>
                                    </p:set>
                                    <p:anim calcmode="lin" valueType="num">
                                      <p:cBhvr additive="base">
                                        <p:cTn dur="500" fill="hold" id="7"/>
                                        <p:tgtEl>
                                          <p:spTgt spid="1048766"/>
                                        </p:tgtEl>
                                        <p:attrNameLst>
                                          <p:attrName>ppt_x</p:attrName>
                                        </p:attrNameLst>
                                      </p:cBhvr>
                                      <p:tavLst>
                                        <p:tav tm="0">
                                          <p:val>
                                            <p:strVal val="1+#ppt_w/2"/>
                                          </p:val>
                                        </p:tav>
                                        <p:tav tm="100000">
                                          <p:val>
                                            <p:strVal val="#ppt_x"/>
                                          </p:val>
                                        </p:tav>
                                      </p:tavLst>
                                    </p:anim>
                                    <p:anim calcmode="lin" valueType="num">
                                      <p:cBhvr additive="base">
                                        <p:cTn dur="500" fill="hold" id="8"/>
                                        <p:tgtEl>
                                          <p:spTgt spid="1048766"/>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7" presetSubtype="10">
                                  <p:stCondLst>
                                    <p:cond delay="0"/>
                                  </p:stCondLst>
                                  <p:childTnLst>
                                    <p:set>
                                      <p:cBhvr>
                                        <p:cTn dur="1" fill="hold" id="12">
                                          <p:stCondLst>
                                            <p:cond delay="0"/>
                                          </p:stCondLst>
                                        </p:cTn>
                                        <p:tgtEl>
                                          <p:spTgt spid="1048767"/>
                                        </p:tgtEl>
                                        <p:attrNameLst>
                                          <p:attrName>style.visibility</p:attrName>
                                        </p:attrNameLst>
                                      </p:cBhvr>
                                      <p:to>
                                        <p:strVal val="visible"/>
                                      </p:to>
                                    </p:set>
                                    <p:anim calcmode="lin" valueType="num">
                                      <p:cBhvr>
                                        <p:cTn dur="500" fill="hold" id="13"/>
                                        <p:tgtEl>
                                          <p:spTgt spid="1048767"/>
                                        </p:tgtEl>
                                        <p:attrNameLst>
                                          <p:attrName>ppt_w</p:attrName>
                                        </p:attrNameLst>
                                      </p:cBhvr>
                                      <p:tavLst>
                                        <p:tav tm="0">
                                          <p:val>
                                            <p:fltVal val="0.0"/>
                                          </p:val>
                                        </p:tav>
                                        <p:tav tm="100000">
                                          <p:val>
                                            <p:strVal val="#ppt_w"/>
                                          </p:val>
                                        </p:tav>
                                      </p:tavLst>
                                    </p:anim>
                                    <p:anim calcmode="lin" valueType="num">
                                      <p:cBhvr>
                                        <p:cTn dur="500" fill="hold" id="14"/>
                                        <p:tgtEl>
                                          <p:spTgt spid="1048767"/>
                                        </p:tgtEl>
                                        <p:attrNameLst>
                                          <p:attrName>ppt_h</p:attrName>
                                        </p:attrNameLst>
                                      </p:cBhvr>
                                      <p:tavLst>
                                        <p:tav tm="0">
                                          <p:val>
                                            <p:strVal val="#ppt_h"/>
                                          </p:val>
                                        </p:tav>
                                        <p:tav tm="100000">
                                          <p:val>
                                            <p:strVal val="#ppt_h"/>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5" presetSubtype="10">
                                  <p:stCondLst>
                                    <p:cond delay="0"/>
                                  </p:stCondLst>
                                  <p:childTnLst>
                                    <p:set>
                                      <p:cBhvr>
                                        <p:cTn dur="1" fill="hold" id="18">
                                          <p:stCondLst>
                                            <p:cond delay="0"/>
                                          </p:stCondLst>
                                        </p:cTn>
                                        <p:tgtEl>
                                          <p:spTgt spid="2097238"/>
                                        </p:tgtEl>
                                        <p:attrNameLst>
                                          <p:attrName>style.visibility</p:attrName>
                                        </p:attrNameLst>
                                      </p:cBhvr>
                                      <p:to>
                                        <p:strVal val="visible"/>
                                      </p:to>
                                    </p:set>
                                    <p:animEffect transition="in" filter="checkerboard(across)">
                                      <p:cBhvr>
                                        <p:cTn dur="500" id="19"/>
                                        <p:tgtEl>
                                          <p:spTgt spid="2097238"/>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3" presetSubtype="16">
                                  <p:stCondLst>
                                    <p:cond delay="0"/>
                                  </p:stCondLst>
                                  <p:childTnLst>
                                    <p:set>
                                      <p:cBhvr>
                                        <p:cTn dur="1" fill="hold" id="23">
                                          <p:stCondLst>
                                            <p:cond delay="0"/>
                                          </p:stCondLst>
                                        </p:cTn>
                                        <p:tgtEl>
                                          <p:spTgt spid="1048768"/>
                                        </p:tgtEl>
                                        <p:attrNameLst>
                                          <p:attrName>style.visibility</p:attrName>
                                        </p:attrNameLst>
                                      </p:cBhvr>
                                      <p:to>
                                        <p:strVal val="visible"/>
                                      </p:to>
                                    </p:set>
                                    <p:anim calcmode="lin" valueType="num">
                                      <p:cBhvr>
                                        <p:cTn dur="500" fill="hold" id="24"/>
                                        <p:tgtEl>
                                          <p:spTgt spid="1048768"/>
                                        </p:tgtEl>
                                        <p:attrNameLst>
                                          <p:attrName>ppt_w</p:attrName>
                                        </p:attrNameLst>
                                      </p:cBhvr>
                                      <p:tavLst>
                                        <p:tav tm="0">
                                          <p:val>
                                            <p:fltVal val="0.0"/>
                                          </p:val>
                                        </p:tav>
                                        <p:tav tm="100000">
                                          <p:val>
                                            <p:strVal val="#ppt_w"/>
                                          </p:val>
                                        </p:tav>
                                      </p:tavLst>
                                    </p:anim>
                                    <p:anim calcmode="lin" valueType="num">
                                      <p:cBhvr>
                                        <p:cTn dur="500" fill="hold" id="25"/>
                                        <p:tgtEl>
                                          <p:spTgt spid="1048768"/>
                                        </p:tgtEl>
                                        <p:attrNameLst>
                                          <p:attrName>ppt_h</p:attrName>
                                        </p:attrNameLst>
                                      </p:cBhvr>
                                      <p:tavLst>
                                        <p:tav tm="0">
                                          <p:val>
                                            <p:fltVal val="0.0"/>
                                          </p:val>
                                        </p:tav>
                                        <p:tav tm="100000">
                                          <p:val>
                                            <p:strVal val="#ppt_h"/>
                                          </p:val>
                                        </p:tav>
                                      </p:tavLst>
                                    </p:anim>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3" presetSubtype="16">
                                  <p:stCondLst>
                                    <p:cond delay="0"/>
                                  </p:stCondLst>
                                  <p:childTnLst>
                                    <p:set>
                                      <p:cBhvr>
                                        <p:cTn dur="1" fill="hold" id="29">
                                          <p:stCondLst>
                                            <p:cond delay="0"/>
                                          </p:stCondLst>
                                        </p:cTn>
                                        <p:tgtEl>
                                          <p:spTgt spid="2097239"/>
                                        </p:tgtEl>
                                        <p:attrNameLst>
                                          <p:attrName>style.visibility</p:attrName>
                                        </p:attrNameLst>
                                      </p:cBhvr>
                                      <p:to>
                                        <p:strVal val="visible"/>
                                      </p:to>
                                    </p:set>
                                    <p:anim calcmode="lin" valueType="num">
                                      <p:cBhvr>
                                        <p:cTn dur="500" fill="hold" id="30"/>
                                        <p:tgtEl>
                                          <p:spTgt spid="2097239"/>
                                        </p:tgtEl>
                                        <p:attrNameLst>
                                          <p:attrName>ppt_w</p:attrName>
                                        </p:attrNameLst>
                                      </p:cBhvr>
                                      <p:tavLst>
                                        <p:tav tm="0">
                                          <p:val>
                                            <p:fltVal val="0.0"/>
                                          </p:val>
                                        </p:tav>
                                        <p:tav tm="100000">
                                          <p:val>
                                            <p:strVal val="#ppt_w"/>
                                          </p:val>
                                        </p:tav>
                                      </p:tavLst>
                                    </p:anim>
                                    <p:anim calcmode="lin" valueType="num">
                                      <p:cBhvr>
                                        <p:cTn dur="500" fill="hold" id="31"/>
                                        <p:tgtEl>
                                          <p:spTgt spid="2097239"/>
                                        </p:tgtEl>
                                        <p:attrNameLst>
                                          <p:attrName>ppt_h</p:attrName>
                                        </p:attrNameLst>
                                      </p:cBhvr>
                                      <p:tavLst>
                                        <p:tav tm="0">
                                          <p:val>
                                            <p:fltVal val="0.0"/>
                                          </p:val>
                                        </p:tav>
                                        <p:tav tm="100000">
                                          <p:val>
                                            <p:strVal val="#ppt_h"/>
                                          </p:val>
                                        </p:tav>
                                      </p:tavLst>
                                    </p:anim>
                                  </p:childTnLst>
                                </p:cTn>
                              </p:par>
                            </p:childTnLst>
                          </p:cTn>
                        </p:par>
                      </p:childTnLst>
                    </p:cTn>
                  </p:par>
                  <p:par>
                    <p:cTn fill="hold" id="32">
                      <p:stCondLst>
                        <p:cond delay="indefinite"/>
                      </p:stCondLst>
                      <p:childTnLst>
                        <p:par>
                          <p:cTn fill="hold" id="33">
                            <p:stCondLst>
                              <p:cond delay="0"/>
                            </p:stCondLst>
                            <p:childTnLst>
                              <p:par>
                                <p:cTn decel="100000" fill="hold" grpId="0" id="34" nodeType="clickEffect" presetClass="entr" presetID="49" presetSubtype="0">
                                  <p:stCondLst>
                                    <p:cond delay="0"/>
                                  </p:stCondLst>
                                  <p:childTnLst>
                                    <p:set>
                                      <p:cBhvr>
                                        <p:cTn dur="1" fill="hold" id="35">
                                          <p:stCondLst>
                                            <p:cond delay="0"/>
                                          </p:stCondLst>
                                        </p:cTn>
                                        <p:tgtEl>
                                          <p:spTgt spid="1048769"/>
                                        </p:tgtEl>
                                        <p:attrNameLst>
                                          <p:attrName>style.visibility</p:attrName>
                                        </p:attrNameLst>
                                      </p:cBhvr>
                                      <p:to>
                                        <p:strVal val="visible"/>
                                      </p:to>
                                    </p:set>
                                    <p:anim calcmode="lin" valueType="num">
                                      <p:cBhvr>
                                        <p:cTn dur="500" fill="hold" id="36"/>
                                        <p:tgtEl>
                                          <p:spTgt spid="1048769"/>
                                        </p:tgtEl>
                                        <p:attrNameLst>
                                          <p:attrName>ppt_w</p:attrName>
                                        </p:attrNameLst>
                                      </p:cBhvr>
                                      <p:tavLst>
                                        <p:tav tm="0">
                                          <p:val>
                                            <p:fltVal val="0.0"/>
                                          </p:val>
                                        </p:tav>
                                        <p:tav tm="100000">
                                          <p:val>
                                            <p:strVal val="#ppt_w"/>
                                          </p:val>
                                        </p:tav>
                                      </p:tavLst>
                                    </p:anim>
                                    <p:anim calcmode="lin" valueType="num">
                                      <p:cBhvr>
                                        <p:cTn dur="500" fill="hold" id="37"/>
                                        <p:tgtEl>
                                          <p:spTgt spid="1048769"/>
                                        </p:tgtEl>
                                        <p:attrNameLst>
                                          <p:attrName>ppt_h</p:attrName>
                                        </p:attrNameLst>
                                      </p:cBhvr>
                                      <p:tavLst>
                                        <p:tav tm="0">
                                          <p:val>
                                            <p:fltVal val="0.0"/>
                                          </p:val>
                                        </p:tav>
                                        <p:tav tm="100000">
                                          <p:val>
                                            <p:strVal val="#ppt_h"/>
                                          </p:val>
                                        </p:tav>
                                      </p:tavLst>
                                    </p:anim>
                                    <p:anim calcmode="lin" valueType="num">
                                      <p:cBhvr>
                                        <p:cTn dur="500" fill="hold" id="38"/>
                                        <p:tgtEl>
                                          <p:spTgt spid="1048769"/>
                                        </p:tgtEl>
                                        <p:attrNameLst>
                                          <p:attrName>style.rotation</p:attrName>
                                        </p:attrNameLst>
                                      </p:cBhvr>
                                      <p:tavLst>
                                        <p:tav tm="0">
                                          <p:val>
                                            <p:fltVal val="360.0"/>
                                          </p:val>
                                        </p:tav>
                                        <p:tav tm="100000">
                                          <p:val>
                                            <p:fltVal val="0.0"/>
                                          </p:val>
                                        </p:tav>
                                      </p:tavLst>
                                    </p:anim>
                                    <p:animEffect transition="in" filter="fade">
                                      <p:cBhvr>
                                        <p:cTn dur="500" id="39"/>
                                        <p:tgtEl>
                                          <p:spTgt spid="1048769"/>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23" presetSubtype="16">
                                  <p:stCondLst>
                                    <p:cond delay="0"/>
                                  </p:stCondLst>
                                  <p:childTnLst>
                                    <p:set>
                                      <p:cBhvr>
                                        <p:cTn dur="1" fill="hold" id="43">
                                          <p:stCondLst>
                                            <p:cond delay="0"/>
                                          </p:stCondLst>
                                        </p:cTn>
                                        <p:tgtEl>
                                          <p:spTgt spid="2097240"/>
                                        </p:tgtEl>
                                        <p:attrNameLst>
                                          <p:attrName>style.visibility</p:attrName>
                                        </p:attrNameLst>
                                      </p:cBhvr>
                                      <p:to>
                                        <p:strVal val="visible"/>
                                      </p:to>
                                    </p:set>
                                    <p:anim calcmode="lin" valueType="num">
                                      <p:cBhvr>
                                        <p:cTn dur="500" fill="hold" id="44"/>
                                        <p:tgtEl>
                                          <p:spTgt spid="2097240"/>
                                        </p:tgtEl>
                                        <p:attrNameLst>
                                          <p:attrName>ppt_w</p:attrName>
                                        </p:attrNameLst>
                                      </p:cBhvr>
                                      <p:tavLst>
                                        <p:tav tm="0">
                                          <p:val>
                                            <p:fltVal val="0.0"/>
                                          </p:val>
                                        </p:tav>
                                        <p:tav tm="100000">
                                          <p:val>
                                            <p:strVal val="#ppt_w"/>
                                          </p:val>
                                        </p:tav>
                                      </p:tavLst>
                                    </p:anim>
                                    <p:anim calcmode="lin" valueType="num">
                                      <p:cBhvr>
                                        <p:cTn dur="500" fill="hold" id="45"/>
                                        <p:tgtEl>
                                          <p:spTgt spid="2097240"/>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6" grpId="0" uiExpand="0" build="whole"/>
      <p:bldP spid="1048767" grpId="0" uiExpand="0" build="whole" animBg="1"/>
      <p:bldP spid="1048768" grpId="0" uiExpand="0" build="whole" animBg="1"/>
      <p:bldP spid="1048769" grpId="0" uiExpand="0" build="whole" animBg="1"/>
    </p:bldLst>
  </p:timing>
</p:sld>
</file>

<file path=ppt/slides/slide44.xml><?xml version="1.0" encoding="utf-8"?>
<p:sld xmlns:a="http://schemas.openxmlformats.org/drawingml/2006/main" xmlns:r="http://schemas.openxmlformats.org/officeDocument/2006/relationships" xmlns:p="http://schemas.openxmlformats.org/presentationml/2006/main" show="1" showMasterSp="1">
  <p:cSld>
    <p:spTree>
      <p:nvGrpSpPr>
        <p:cNvPr id="135" name=""/>
        <p:cNvGrpSpPr/>
        <p:nvPr/>
      </p:nvGrpSpPr>
      <p:grpSpPr>
        <a:xfrm rot="0">
          <a:off x="0" y="0"/>
          <a:ext cx="0" cy="0"/>
          <a:chOff x="0" y="0"/>
          <a:chExt cx="0" cy="0"/>
        </a:xfrm>
      </p:grpSpPr>
      <p:sp>
        <p:nvSpPr>
          <p:cNvPr id="1048770" name="Text Box 2"/>
          <p:cNvSpPr txBox="1"/>
          <p:nvPr/>
        </p:nvSpPr>
        <p:spPr>
          <a:xfrm rot="0">
            <a:off x="914400" y="762000"/>
            <a:ext cx="28956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b="1" lang="zh-CN">
                <a:latin typeface="宋体" pitchFamily="2" charset="-122"/>
              </a:rPr>
              <a:t>(</a:t>
            </a:r>
            <a:r>
              <a:rPr altLang="zh-CN" b="1" lang="en-US">
                <a:latin typeface="宋体" pitchFamily="2" charset="-122"/>
              </a:rPr>
              <a:t>a</a:t>
            </a:r>
            <a:r>
              <a:rPr altLang="en-US" b="1" lang="zh-CN">
                <a:latin typeface="宋体" pitchFamily="2" charset="-122"/>
              </a:rPr>
              <a:t>)法向模螺旋天线 </a:t>
            </a:r>
          </a:p>
        </p:txBody>
      </p:sp>
      <p:sp>
        <p:nvSpPr>
          <p:cNvPr id="1048771" name="Text Box 3"/>
          <p:cNvSpPr txBox="1"/>
          <p:nvPr/>
        </p:nvSpPr>
        <p:spPr>
          <a:xfrm rot="0">
            <a:off x="827087" y="1341437"/>
            <a:ext cx="7921625" cy="1187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a:t>
            </a:r>
            <a:r>
              <a:rPr altLang="en-US" b="1" lang="zh-CN">
                <a:latin typeface="Times New Roman" pitchFamily="18" charset="0"/>
              </a:rPr>
              <a:t>由于法向模螺旋天线的电尺寸较小</a:t>
            </a:r>
            <a:r>
              <a:rPr altLang="zh-CN" b="1" i="1" lang="en-US">
                <a:latin typeface="Times New Roman" pitchFamily="18" charset="0"/>
              </a:rPr>
              <a:t>d&lt;</a:t>
            </a:r>
            <a:r>
              <a:rPr altLang="zh-CN" b="1" lang="en-US">
                <a:latin typeface="Times New Roman" pitchFamily="18" charset="0"/>
              </a:rPr>
              <a:t>0.1</a:t>
            </a:r>
            <a:r>
              <a:rPr altLang="zh-CN" b="1" i="1" lang="en-US">
                <a:latin typeface="Times New Roman" pitchFamily="18" charset="0"/>
                <a:sym typeface="Symbol" pitchFamily="18" charset="2"/>
              </a:rPr>
              <a:t></a:t>
            </a:r>
            <a:r>
              <a:rPr altLang="en-US" b="1" lang="zh-CN">
                <a:latin typeface="Times New Roman" pitchFamily="18" charset="0"/>
              </a:rPr>
              <a:t> ，其辐射场可以等效为电基本振子与磁基本振子辐射场的叠加，且它们的电流振幅相等、相位相同</a:t>
            </a:r>
          </a:p>
        </p:txBody>
      </p:sp>
      <p:graphicFrame>
        <p:nvGraphicFramePr>
          <p:cNvPr id="4194353" name=""/>
          <p:cNvGraphicFramePr>
            <a:graphicFrameLocks/>
          </p:cNvGraphicFramePr>
          <p:nvPr/>
        </p:nvGraphicFramePr>
        <p:xfrm rot="0">
          <a:off x="2286000" y="2514600"/>
          <a:ext cx="1333500" cy="3429000"/>
        </p:xfrm>
        <a:graphic>
          <a:graphicData uri="http://schemas.openxmlformats.org/presentationml/2006/ole">
            <mc:AlternateContent xmlns:mc="http://schemas.openxmlformats.org/markup-compatibility/2006">
              <mc:Choice xmlns:v="urn:schemas-microsoft-com:vml" Requires="v">
                <p:oleObj name="位图图像" r:id="rId1" spid="" imgH="3429000" imgW="1333500" showAsIcon="0" progId="Paint.Picture">
                  <p:embed followColorScheme="full"/>
                  <p:pic>
                    <p:nvPicPr>
                      <p:cNvPr id="2097241" name="Object 2"/>
                      <p:cNvPicPr>
                        <a:picLocks/>
                      </p:cNvPicPr>
                      <p:nvPr/>
                    </p:nvPicPr>
                    <p:blipFill>
                      <a:blip xmlns:r="http://schemas.openxmlformats.org/officeDocument/2006/relationships" r:embed="rId2"/>
                      <a:srcRect l="0" t="0" r="0" b="0"/>
                      <a:stretch>
                        <a:fillRect/>
                      </a:stretch>
                    </p:blipFill>
                    <p:spPr>
                      <a:xfrm rot="0">
                        <a:off x="2286000" y="2514600"/>
                        <a:ext cx="1333500" cy="3429000"/>
                      </a:xfrm>
                      <a:prstGeom prst="rect"/>
                      <a:noFill/>
                      <a:ln>
                        <a:noFill/>
                      </a:ln>
                    </p:spPr>
                  </p:pic>
                </p:oleObj>
              </mc:Choice>
              <mc:Fallback>
                <p:oleObj name="位图图像" r:id="rId1" spid="" imgH="3429000" imgW="1333500" showAsIcon="0" progId="Paint.Picture">
                  <p:embed followColorScheme="full"/>
                  <p:pic>
                    <p:nvPicPr>
                      <p:cNvPr id="2097241" name="Object 2"/>
                      <p:cNvPicPr>
                        <a:picLocks/>
                      </p:cNvPicPr>
                      <p:nvPr/>
                    </p:nvPicPr>
                    <p:blipFill>
                      <a:blip xmlns:r="http://schemas.openxmlformats.org/officeDocument/2006/relationships" r:embed="rId2"/>
                      <a:srcRect l="0" t="0" r="0" b="0"/>
                      <a:stretch>
                        <a:fillRect/>
                      </a:stretch>
                    </p:blipFill>
                    <p:spPr>
                      <a:xfrm rot="0">
                        <a:off x="2286000" y="2514600"/>
                        <a:ext cx="1333500" cy="3429000"/>
                      </a:xfrm>
                      <a:prstGeom prst="rect"/>
                      <a:noFill/>
                      <a:ln>
                        <a:noFill/>
                      </a:ln>
                    </p:spPr>
                  </p:pic>
                </p:oleObj>
              </mc:Fallback>
            </mc:AlternateContent>
          </a:graphicData>
        </a:graphic>
      </p:graphicFrame>
      <p:graphicFrame>
        <p:nvGraphicFramePr>
          <p:cNvPr id="4194354" name=""/>
          <p:cNvGraphicFramePr>
            <a:graphicFrameLocks/>
          </p:cNvGraphicFramePr>
          <p:nvPr/>
        </p:nvGraphicFramePr>
        <p:xfrm rot="0">
          <a:off x="4495800" y="2819400"/>
          <a:ext cx="2779712" cy="2971800"/>
        </p:xfrm>
        <a:graphic>
          <a:graphicData uri="http://schemas.openxmlformats.org/presentationml/2006/ole">
            <mc:AlternateContent xmlns:mc="http://schemas.openxmlformats.org/markup-compatibility/2006">
              <mc:Choice xmlns:v="urn:schemas-microsoft-com:vml" Requires="v">
                <p:oleObj name="位图图像" r:id="rId3" spid="" imgH="2971800" imgW="2779712" showAsIcon="0" progId="Paint.Picture">
                  <p:embed followColorScheme="full"/>
                  <p:pic>
                    <p:nvPicPr>
                      <p:cNvPr id="2097242" name="Object 3"/>
                      <p:cNvPicPr>
                        <a:picLocks/>
                      </p:cNvPicPr>
                      <p:nvPr/>
                    </p:nvPicPr>
                    <p:blipFill>
                      <a:blip xmlns:r="http://schemas.openxmlformats.org/officeDocument/2006/relationships" r:embed="rId4"/>
                      <a:srcRect l="0" t="0" r="0" b="0"/>
                      <a:stretch>
                        <a:fillRect/>
                      </a:stretch>
                    </p:blipFill>
                    <p:spPr>
                      <a:xfrm rot="0">
                        <a:off x="4495800" y="2819400"/>
                        <a:ext cx="2779712" cy="2971800"/>
                      </a:xfrm>
                      <a:prstGeom prst="rect"/>
                      <a:noFill/>
                      <a:ln>
                        <a:noFill/>
                      </a:ln>
                    </p:spPr>
                  </p:pic>
                </p:oleObj>
              </mc:Choice>
              <mc:Fallback>
                <p:oleObj name="位图图像" r:id="rId3" spid="" imgH="2971800" imgW="2779712" showAsIcon="0" progId="Paint.Picture">
                  <p:embed followColorScheme="full"/>
                  <p:pic>
                    <p:nvPicPr>
                      <p:cNvPr id="2097242" name="Object 3"/>
                      <p:cNvPicPr>
                        <a:picLocks/>
                      </p:cNvPicPr>
                      <p:nvPr/>
                    </p:nvPicPr>
                    <p:blipFill>
                      <a:blip xmlns:r="http://schemas.openxmlformats.org/officeDocument/2006/relationships" r:embed="rId4"/>
                      <a:srcRect l="0" t="0" r="0" b="0"/>
                      <a:stretch>
                        <a:fillRect/>
                      </a:stretch>
                    </p:blipFill>
                    <p:spPr>
                      <a:xfrm rot="0">
                        <a:off x="4495800" y="2819400"/>
                        <a:ext cx="2779712" cy="297180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9">
                                  <p:stCondLst>
                                    <p:cond delay="0"/>
                                  </p:stCondLst>
                                  <p:childTnLst>
                                    <p:set>
                                      <p:cBhvr>
                                        <p:cTn dur="1" fill="hold" id="6">
                                          <p:stCondLst>
                                            <p:cond delay="0"/>
                                          </p:stCondLst>
                                        </p:cTn>
                                        <p:tgtEl>
                                          <p:spTgt spid="1048770"/>
                                        </p:tgtEl>
                                        <p:attrNameLst>
                                          <p:attrName>style.visibility</p:attrName>
                                        </p:attrNameLst>
                                      </p:cBhvr>
                                      <p:to>
                                        <p:strVal val="visible"/>
                                      </p:to>
                                    </p:set>
                                    <p:anim calcmode="lin" valueType="num">
                                      <p:cBhvr additive="base">
                                        <p:cTn dur="500" fill="hold" id="7"/>
                                        <p:tgtEl>
                                          <p:spTgt spid="1048770"/>
                                        </p:tgtEl>
                                        <p:attrNameLst>
                                          <p:attrName>ppt_x</p:attrName>
                                        </p:attrNameLst>
                                      </p:cBhvr>
                                      <p:tavLst>
                                        <p:tav tm="0">
                                          <p:val>
                                            <p:strVal val="0-#ppt_w/2"/>
                                          </p:val>
                                        </p:tav>
                                        <p:tav tm="100000">
                                          <p:val>
                                            <p:strVal val="#ppt_x"/>
                                          </p:val>
                                        </p:tav>
                                      </p:tavLst>
                                    </p:anim>
                                    <p:anim calcmode="lin" valueType="num">
                                      <p:cBhvr additive="base">
                                        <p:cTn dur="500" fill="hold" id="8"/>
                                        <p:tgtEl>
                                          <p:spTgt spid="1048770"/>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3">
                                  <p:stCondLst>
                                    <p:cond delay="0"/>
                                  </p:stCondLst>
                                  <p:childTnLst>
                                    <p:set>
                                      <p:cBhvr>
                                        <p:cTn dur="1" fill="hold" id="12">
                                          <p:stCondLst>
                                            <p:cond delay="0"/>
                                          </p:stCondLst>
                                        </p:cTn>
                                        <p:tgtEl>
                                          <p:spTgt spid="1048771"/>
                                        </p:tgtEl>
                                        <p:attrNameLst>
                                          <p:attrName>style.visibility</p:attrName>
                                        </p:attrNameLst>
                                      </p:cBhvr>
                                      <p:to>
                                        <p:strVal val="visible"/>
                                      </p:to>
                                    </p:set>
                                    <p:anim calcmode="lin" valueType="num">
                                      <p:cBhvr additive="base">
                                        <p:cTn dur="500" fill="hold" id="13"/>
                                        <p:tgtEl>
                                          <p:spTgt spid="1048771"/>
                                        </p:tgtEl>
                                        <p:attrNameLst>
                                          <p:attrName>ppt_x</p:attrName>
                                        </p:attrNameLst>
                                      </p:cBhvr>
                                      <p:tavLst>
                                        <p:tav tm="0">
                                          <p:val>
                                            <p:strVal val="1+#ppt_w/2"/>
                                          </p:val>
                                        </p:tav>
                                        <p:tav tm="100000">
                                          <p:val>
                                            <p:strVal val="#ppt_x"/>
                                          </p:val>
                                        </p:tav>
                                      </p:tavLst>
                                    </p:anim>
                                    <p:anim calcmode="lin" valueType="num">
                                      <p:cBhvr additive="base">
                                        <p:cTn dur="500" fill="hold" id="14"/>
                                        <p:tgtEl>
                                          <p:spTgt spid="1048771"/>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6" presetSubtype="42">
                                  <p:stCondLst>
                                    <p:cond delay="0"/>
                                  </p:stCondLst>
                                  <p:childTnLst>
                                    <p:set>
                                      <p:cBhvr>
                                        <p:cTn dur="1" fill="hold" id="18">
                                          <p:stCondLst>
                                            <p:cond delay="0"/>
                                          </p:stCondLst>
                                        </p:cTn>
                                        <p:tgtEl>
                                          <p:spTgt spid="4194353"/>
                                        </p:tgtEl>
                                        <p:attrNameLst>
                                          <p:attrName>style.visibility</p:attrName>
                                        </p:attrNameLst>
                                      </p:cBhvr>
                                      <p:to>
                                        <p:strVal val="visible"/>
                                      </p:to>
                                    </p:set>
                                    <p:animEffect transition="in" filter="barn(outHorizontal)">
                                      <p:cBhvr>
                                        <p:cTn dur="500" id="19"/>
                                        <p:tgtEl>
                                          <p:spTgt spid="419435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6" presetSubtype="37">
                                  <p:stCondLst>
                                    <p:cond delay="0"/>
                                  </p:stCondLst>
                                  <p:childTnLst>
                                    <p:set>
                                      <p:cBhvr>
                                        <p:cTn dur="1" fill="hold" id="23">
                                          <p:stCondLst>
                                            <p:cond delay="0"/>
                                          </p:stCondLst>
                                        </p:cTn>
                                        <p:tgtEl>
                                          <p:spTgt spid="4194354"/>
                                        </p:tgtEl>
                                        <p:attrNameLst>
                                          <p:attrName>style.visibility</p:attrName>
                                        </p:attrNameLst>
                                      </p:cBhvr>
                                      <p:to>
                                        <p:strVal val="visible"/>
                                      </p:to>
                                    </p:set>
                                    <p:animEffect transition="in" filter="barn(outVertical)">
                                      <p:cBhvr>
                                        <p:cTn dur="500" id="24"/>
                                        <p:tgtEl>
                                          <p:spTgt spid="4194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0" grpId="0" uiExpand="0" build="whole"/>
      <p:bldP spid="1048771" grpId="0" uiExpand="0" build="whole"/>
    </p:bldLst>
  </p:timing>
</p:sld>
</file>

<file path=ppt/slides/slide45.xml><?xml version="1.0" encoding="utf-8"?>
<p:sld xmlns:a="http://schemas.openxmlformats.org/drawingml/2006/main" xmlns:r="http://schemas.openxmlformats.org/officeDocument/2006/relationships" xmlns:p="http://schemas.openxmlformats.org/presentationml/2006/main" show="1" showMasterSp="1">
  <p:cSld>
    <p:spTree>
      <p:nvGrpSpPr>
        <p:cNvPr id="136" name=""/>
        <p:cNvGrpSpPr/>
        <p:nvPr/>
      </p:nvGrpSpPr>
      <p:grpSpPr>
        <a:xfrm rot="0">
          <a:off x="0" y="0"/>
          <a:ext cx="0" cy="0"/>
          <a:chOff x="0" y="0"/>
          <a:chExt cx="0" cy="0"/>
        </a:xfrm>
      </p:grpSpPr>
      <p:sp>
        <p:nvSpPr>
          <p:cNvPr id="1048772" name="Rectangle 2"/>
          <p:cNvSpPr/>
          <p:nvPr>
            <p:ph type="title" sz="full" idx="0"/>
          </p:nvPr>
        </p:nvSpPr>
        <p:spPr>
          <a:xfrm rot="0">
            <a:off x="830262" y="703262"/>
            <a:ext cx="3116262" cy="515937"/>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pPr lvl="0"/>
            <a:r>
              <a:rPr altLang="en-US" sz="2400" lang="zh-CN">
                <a:solidFill>
                  <a:schemeClr val="dk1"/>
                </a:solidFill>
                <a:latin typeface="Times New Roman" pitchFamily="18" charset="0"/>
              </a:rPr>
              <a:t>(</a:t>
            </a:r>
            <a:r>
              <a:rPr altLang="zh-CN" sz="2400" lang="en-US">
                <a:solidFill>
                  <a:schemeClr val="dk1"/>
                </a:solidFill>
                <a:latin typeface="Times New Roman" pitchFamily="18" charset="0"/>
              </a:rPr>
              <a:t>b</a:t>
            </a:r>
            <a:r>
              <a:rPr altLang="en-US" sz="2400" lang="zh-CN">
                <a:solidFill>
                  <a:schemeClr val="dk1"/>
                </a:solidFill>
                <a:latin typeface="Times New Roman" pitchFamily="18" charset="0"/>
              </a:rPr>
              <a:t>) 轴向模螺旋天线 </a:t>
            </a:r>
          </a:p>
        </p:txBody>
      </p:sp>
      <p:sp>
        <p:nvSpPr>
          <p:cNvPr id="1048773" name="Text Box 3"/>
          <p:cNvSpPr txBox="1"/>
          <p:nvPr/>
        </p:nvSpPr>
        <p:spPr>
          <a:xfrm rot="0">
            <a:off x="684212" y="1341437"/>
            <a:ext cx="7920037" cy="1187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a:t>
            </a:r>
            <a:r>
              <a:rPr altLang="en-US" b="1" lang="zh-CN">
                <a:latin typeface="Times New Roman" pitchFamily="18" charset="0"/>
              </a:rPr>
              <a:t>当</a:t>
            </a:r>
            <a:r>
              <a:rPr altLang="zh-CN" b="1" i="1" lang="en-US">
                <a:latin typeface="Times New Roman" pitchFamily="18" charset="0"/>
              </a:rPr>
              <a:t>d</a:t>
            </a:r>
            <a:r>
              <a:rPr altLang="zh-CN" b="1" lang="en-US">
                <a:latin typeface="Times New Roman" pitchFamily="18" charset="0"/>
              </a:rPr>
              <a:t>=0.25</a:t>
            </a:r>
            <a:r>
              <a:rPr altLang="zh-CN" b="1" lang="en-US">
                <a:latin typeface="Times New Roman" pitchFamily="18" charset="0"/>
                <a:ea typeface="Times New Roman" pitchFamily="18" charset="0"/>
              </a:rPr>
              <a:t>~</a:t>
            </a:r>
            <a:r>
              <a:rPr altLang="zh-CN" b="1" lang="en-US">
                <a:latin typeface="Times New Roman" pitchFamily="18" charset="0"/>
              </a:rPr>
              <a:t>0.46</a:t>
            </a:r>
            <a:r>
              <a:rPr altLang="zh-CN" b="1" i="1" lang="en-US">
                <a:latin typeface="Times New Roman" pitchFamily="18" charset="0"/>
                <a:sym typeface="Symbol" pitchFamily="18" charset="2"/>
              </a:rPr>
              <a:t></a:t>
            </a:r>
            <a:r>
              <a:rPr altLang="en-US" b="1" lang="zh-CN">
                <a:latin typeface="Times New Roman" pitchFamily="18" charset="0"/>
              </a:rPr>
              <a:t>时，螺旋天线的一圈的周长接近一个波长，此时天线上的电流呈行波分布，则天线的辐射场呈圆极化，且其最大辐射方向沿轴线方向。</a:t>
            </a:r>
          </a:p>
        </p:txBody>
      </p:sp>
      <p:sp>
        <p:nvSpPr>
          <p:cNvPr id="1048774" name="Text Box 4"/>
          <p:cNvSpPr txBox="1"/>
          <p:nvPr/>
        </p:nvSpPr>
        <p:spPr>
          <a:xfrm rot="0">
            <a:off x="539750" y="2636837"/>
            <a:ext cx="4248150" cy="2530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由于螺旋天线的螺距角较小，可将一圈螺旋线看作是平面圆环，设一圈的周长等于</a:t>
            </a:r>
            <a:r>
              <a:rPr altLang="zh-CN" b="1" sz="2000" i="1" lang="en-US">
                <a:latin typeface="Times New Roman" pitchFamily="18" charset="0"/>
                <a:sym typeface="Symbol" pitchFamily="18" charset="2"/>
              </a:rPr>
              <a:t></a:t>
            </a:r>
            <a:r>
              <a:rPr altLang="en-US" b="1" sz="2000" lang="zh-CN">
                <a:latin typeface="Times New Roman" pitchFamily="18" charset="0"/>
              </a:rPr>
              <a:t>。假设在</a:t>
            </a:r>
            <a:r>
              <a:rPr altLang="en-US" b="1" sz="2000" lang="zh-CN">
                <a:solidFill>
                  <a:srgbClr val="ED6613"/>
                </a:solidFill>
                <a:latin typeface="Times New Roman" pitchFamily="18" charset="0"/>
              </a:rPr>
              <a:t>时刻</a:t>
            </a:r>
            <a:r>
              <a:rPr altLang="zh-CN" b="1" sz="2000" i="1" lang="en-US">
                <a:solidFill>
                  <a:srgbClr val="ED6613"/>
                </a:solidFill>
                <a:latin typeface="Times New Roman" pitchFamily="18" charset="0"/>
              </a:rPr>
              <a:t>t</a:t>
            </a:r>
            <a:r>
              <a:rPr altLang="zh-CN" baseline="-25000" b="1" sz="2000" lang="en-US">
                <a:solidFill>
                  <a:srgbClr val="ED6613"/>
                </a:solidFill>
                <a:latin typeface="Times New Roman" pitchFamily="18" charset="0"/>
              </a:rPr>
              <a:t>1</a:t>
            </a:r>
            <a:r>
              <a:rPr altLang="en-US" b="1" sz="2000" lang="zh-CN">
                <a:latin typeface="Times New Roman" pitchFamily="18" charset="0"/>
              </a:rPr>
              <a:t>环上的电流分布如图(</a:t>
            </a:r>
            <a:r>
              <a:rPr altLang="zh-CN" b="1" sz="2000" lang="en-US">
                <a:latin typeface="Times New Roman" pitchFamily="18" charset="0"/>
              </a:rPr>
              <a:t>a)</a:t>
            </a:r>
            <a:r>
              <a:rPr altLang="en-US" b="1" sz="2000" lang="zh-CN">
                <a:latin typeface="Times New Roman" pitchFamily="18" charset="0"/>
              </a:rPr>
              <a:t>所示，</a:t>
            </a:r>
            <a:r>
              <a:rPr altLang="zh-CN" b="1" sz="2000" lang="en-US">
                <a:latin typeface="Times New Roman" pitchFamily="18" charset="0"/>
              </a:rPr>
              <a:t>A、B、C、D</a:t>
            </a:r>
            <a:r>
              <a:rPr altLang="en-US" b="1" sz="2000" lang="zh-CN">
                <a:latin typeface="Times New Roman" pitchFamily="18" charset="0"/>
              </a:rPr>
              <a:t>是圆环上的四个对称点，它们的电流幅度相等，方向沿圆环的切线方向。因此每点的电流均可分解为</a:t>
            </a:r>
            <a:r>
              <a:rPr altLang="zh-CN" b="1" sz="2000" i="1" lang="en-US">
                <a:latin typeface="Times New Roman" pitchFamily="18" charset="0"/>
              </a:rPr>
              <a:t>x</a:t>
            </a:r>
            <a:r>
              <a:rPr altLang="en-US" b="1" sz="2000" lang="zh-CN">
                <a:latin typeface="Times New Roman" pitchFamily="18" charset="0"/>
              </a:rPr>
              <a:t>分量和</a:t>
            </a:r>
            <a:r>
              <a:rPr altLang="zh-CN" b="1" sz="2000" i="1" lang="en-US">
                <a:latin typeface="Times New Roman" pitchFamily="18" charset="0"/>
              </a:rPr>
              <a:t>y</a:t>
            </a:r>
            <a:r>
              <a:rPr altLang="en-US" b="1" sz="2000" lang="zh-CN">
                <a:latin typeface="Times New Roman" pitchFamily="18" charset="0"/>
              </a:rPr>
              <a:t>分量，且有：</a:t>
            </a:r>
          </a:p>
        </p:txBody>
      </p:sp>
      <p:graphicFrame>
        <p:nvGraphicFramePr>
          <p:cNvPr id="4194355" name=""/>
          <p:cNvGraphicFramePr>
            <a:graphicFrameLocks/>
          </p:cNvGraphicFramePr>
          <p:nvPr/>
        </p:nvGraphicFramePr>
        <p:xfrm rot="0">
          <a:off x="2643187" y="5286375"/>
          <a:ext cx="1447800" cy="917575"/>
        </p:xfrm>
        <a:graphic>
          <a:graphicData uri="http://schemas.openxmlformats.org/presentationml/2006/ole">
            <mc:AlternateContent xmlns:mc="http://schemas.openxmlformats.org/markup-compatibility/2006">
              <mc:Choice xmlns:v="urn:schemas-microsoft-com:vml" Requires="v">
                <p:oleObj name="Equation" r:id="rId1" spid="" imgH="917575" imgW="1447800" showAsIcon="0" progId="Equation.3">
                  <p:embed followColorScheme="full"/>
                  <p:pic>
                    <p:nvPicPr>
                      <p:cNvPr id="2097243" name="Object 2"/>
                      <p:cNvPicPr>
                        <a:picLocks/>
                      </p:cNvPicPr>
                      <p:nvPr/>
                    </p:nvPicPr>
                    <p:blipFill>
                      <a:blip xmlns:r="http://schemas.openxmlformats.org/officeDocument/2006/relationships" r:embed="rId2"/>
                      <a:srcRect l="0" t="0" r="0" b="0"/>
                      <a:stretch>
                        <a:fillRect/>
                      </a:stretch>
                    </p:blipFill>
                    <p:spPr>
                      <a:xfrm rot="0">
                        <a:off x="2643187" y="5286375"/>
                        <a:ext cx="1447800" cy="917575"/>
                      </a:xfrm>
                      <a:prstGeom prst="rect"/>
                      <a:noFill/>
                      <a:ln>
                        <a:noFill/>
                      </a:ln>
                    </p:spPr>
                  </p:pic>
                </p:oleObj>
              </mc:Choice>
              <mc:Fallback>
                <p:oleObj name="Equation" r:id="rId1" spid="" imgH="917575" imgW="1447800" showAsIcon="0" progId="Equation.3">
                  <p:embed followColorScheme="full"/>
                  <p:pic>
                    <p:nvPicPr>
                      <p:cNvPr id="2097243" name="Object 2"/>
                      <p:cNvPicPr>
                        <a:picLocks/>
                      </p:cNvPicPr>
                      <p:nvPr/>
                    </p:nvPicPr>
                    <p:blipFill>
                      <a:blip xmlns:r="http://schemas.openxmlformats.org/officeDocument/2006/relationships" r:embed="rId2"/>
                      <a:srcRect l="0" t="0" r="0" b="0"/>
                      <a:stretch>
                        <a:fillRect/>
                      </a:stretch>
                    </p:blipFill>
                    <p:spPr>
                      <a:xfrm rot="0">
                        <a:off x="2643187" y="5286375"/>
                        <a:ext cx="1447800" cy="917575"/>
                      </a:xfrm>
                      <a:prstGeom prst="rect"/>
                      <a:noFill/>
                      <a:ln>
                        <a:noFill/>
                      </a:ln>
                    </p:spPr>
                  </p:pic>
                </p:oleObj>
              </mc:Fallback>
            </mc:AlternateContent>
          </a:graphicData>
        </a:graphic>
      </p:graphicFrame>
      <p:pic>
        <p:nvPicPr>
          <p:cNvPr id="2097244" name="Picture 6"/>
          <p:cNvPicPr>
            <a:picLocks/>
          </p:cNvPicPr>
          <p:nvPr/>
        </p:nvPicPr>
        <p:blipFill>
          <a:blip xmlns:r="http://schemas.openxmlformats.org/officeDocument/2006/relationships" r:embed="rId3"/>
          <a:srcRect l="0" t="0" r="0" b="0"/>
          <a:stretch>
            <a:fillRect/>
          </a:stretch>
        </p:blipFill>
        <p:spPr>
          <a:xfrm rot="0">
            <a:off x="5076825" y="2708275"/>
            <a:ext cx="3635375" cy="3227387"/>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2">
                                  <p:stCondLst>
                                    <p:cond delay="0"/>
                                  </p:stCondLst>
                                  <p:childTnLst>
                                    <p:set>
                                      <p:cBhvr>
                                        <p:cTn dur="1" fill="hold" id="6">
                                          <p:stCondLst>
                                            <p:cond delay="0"/>
                                          </p:stCondLst>
                                        </p:cTn>
                                        <p:tgtEl>
                                          <p:spTgt spid="1048772"/>
                                        </p:tgtEl>
                                        <p:attrNameLst>
                                          <p:attrName>style.visibility</p:attrName>
                                        </p:attrNameLst>
                                      </p:cBhvr>
                                      <p:to>
                                        <p:strVal val="visible"/>
                                      </p:to>
                                    </p:set>
                                    <p:anim calcmode="lin" valueType="num">
                                      <p:cBhvr additive="base">
                                        <p:cTn dur="500" fill="hold" id="7"/>
                                        <p:tgtEl>
                                          <p:spTgt spid="1048772"/>
                                        </p:tgtEl>
                                        <p:attrNameLst>
                                          <p:attrName>ppt_x</p:attrName>
                                        </p:attrNameLst>
                                      </p:cBhvr>
                                      <p:tavLst>
                                        <p:tav tm="0">
                                          <p:val>
                                            <p:strVal val="0-#ppt_w/2"/>
                                          </p:val>
                                        </p:tav>
                                        <p:tav tm="100000">
                                          <p:val>
                                            <p:strVal val="#ppt_x"/>
                                          </p:val>
                                        </p:tav>
                                      </p:tavLst>
                                    </p:anim>
                                    <p:anim calcmode="lin" valueType="num">
                                      <p:cBhvr additive="base">
                                        <p:cTn dur="500" fill="hold" id="8"/>
                                        <p:tgtEl>
                                          <p:spTgt spid="104877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6" presetSubtype="42">
                                  <p:stCondLst>
                                    <p:cond delay="0"/>
                                  </p:stCondLst>
                                  <p:childTnLst>
                                    <p:set>
                                      <p:cBhvr>
                                        <p:cTn dur="1" fill="hold" id="12">
                                          <p:stCondLst>
                                            <p:cond delay="0"/>
                                          </p:stCondLst>
                                        </p:cTn>
                                        <p:tgtEl>
                                          <p:spTgt spid="1048773"/>
                                        </p:tgtEl>
                                        <p:attrNameLst>
                                          <p:attrName>style.visibility</p:attrName>
                                        </p:attrNameLst>
                                      </p:cBhvr>
                                      <p:to>
                                        <p:strVal val="visible"/>
                                      </p:to>
                                    </p:set>
                                    <p:animEffect transition="in" filter="barn(outHorizontal)">
                                      <p:cBhvr>
                                        <p:cTn dur="500" id="13"/>
                                        <p:tgtEl>
                                          <p:spTgt spid="1048773"/>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8" presetSubtype="3">
                                  <p:stCondLst>
                                    <p:cond delay="0"/>
                                  </p:stCondLst>
                                  <p:childTnLst>
                                    <p:set>
                                      <p:cBhvr>
                                        <p:cTn dur="1" fill="hold" id="17">
                                          <p:stCondLst>
                                            <p:cond delay="0"/>
                                          </p:stCondLst>
                                        </p:cTn>
                                        <p:tgtEl>
                                          <p:spTgt spid="1048774"/>
                                        </p:tgtEl>
                                        <p:attrNameLst>
                                          <p:attrName>style.visibility</p:attrName>
                                        </p:attrNameLst>
                                      </p:cBhvr>
                                      <p:to>
                                        <p:strVal val="visible"/>
                                      </p:to>
                                    </p:set>
                                    <p:animEffect transition="in" filter="strips(upRight)">
                                      <p:cBhvr>
                                        <p:cTn dur="500" id="18"/>
                                        <p:tgtEl>
                                          <p:spTgt spid="104877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6" presetSubtype="42">
                                  <p:stCondLst>
                                    <p:cond delay="0"/>
                                  </p:stCondLst>
                                  <p:childTnLst>
                                    <p:set>
                                      <p:cBhvr>
                                        <p:cTn dur="1" fill="hold" id="22">
                                          <p:stCondLst>
                                            <p:cond delay="0"/>
                                          </p:stCondLst>
                                        </p:cTn>
                                        <p:tgtEl>
                                          <p:spTgt spid="4194355"/>
                                        </p:tgtEl>
                                        <p:attrNameLst>
                                          <p:attrName>style.visibility</p:attrName>
                                        </p:attrNameLst>
                                      </p:cBhvr>
                                      <p:to>
                                        <p:strVal val="visible"/>
                                      </p:to>
                                    </p:set>
                                    <p:animEffect transition="in" filter="barn(outHorizontal)">
                                      <p:cBhvr>
                                        <p:cTn dur="500" id="23"/>
                                        <p:tgtEl>
                                          <p:spTgt spid="419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2" grpId="0" uiExpand="0" build="whole"/>
      <p:bldP spid="1048773" grpId="0" uiExpand="0" build="whole"/>
      <p:bldP spid="1048774" grpId="0" uiExpand="0" build="whole"/>
    </p:bldLst>
  </p:timing>
</p:sld>
</file>

<file path=ppt/slides/slide46.xml><?xml version="1.0" encoding="utf-8"?>
<p:sld xmlns:a="http://schemas.openxmlformats.org/drawingml/2006/main" xmlns:r="http://schemas.openxmlformats.org/officeDocument/2006/relationships" xmlns:p="http://schemas.openxmlformats.org/presentationml/2006/main" show="1" showMasterSp="1">
  <p:cSld>
    <p:spTree>
      <p:nvGrpSpPr>
        <p:cNvPr id="137" name=""/>
        <p:cNvGrpSpPr/>
        <p:nvPr/>
      </p:nvGrpSpPr>
      <p:grpSpPr>
        <a:xfrm rot="0">
          <a:off x="0" y="0"/>
          <a:ext cx="0" cy="0"/>
          <a:chOff x="0" y="0"/>
          <a:chExt cx="0" cy="0"/>
        </a:xfrm>
      </p:grpSpPr>
      <p:sp>
        <p:nvSpPr>
          <p:cNvPr id="1048775" name="Text Box 2"/>
          <p:cNvSpPr txBox="1"/>
          <p:nvPr/>
        </p:nvSpPr>
        <p:spPr>
          <a:xfrm rot="0">
            <a:off x="684212" y="765175"/>
            <a:ext cx="7991475"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a:t>
            </a:r>
            <a:r>
              <a:rPr altLang="en-US" b="1" lang="zh-CN">
                <a:latin typeface="Times New Roman" pitchFamily="18" charset="0"/>
              </a:rPr>
              <a:t>因此在</a:t>
            </a:r>
            <a:r>
              <a:rPr altLang="zh-CN" b="1" i="1" lang="en-US">
                <a:solidFill>
                  <a:srgbClr val="ED6613"/>
                </a:solidFill>
                <a:latin typeface="Times New Roman" pitchFamily="18" charset="0"/>
              </a:rPr>
              <a:t>t</a:t>
            </a:r>
            <a:r>
              <a:rPr altLang="zh-CN" baseline="-25000" b="1" lang="en-US">
                <a:solidFill>
                  <a:srgbClr val="ED6613"/>
                </a:solidFill>
                <a:latin typeface="Times New Roman" pitchFamily="18" charset="0"/>
              </a:rPr>
              <a:t>1</a:t>
            </a:r>
            <a:r>
              <a:rPr altLang="en-US" b="1" lang="zh-CN">
                <a:solidFill>
                  <a:srgbClr val="ED6613"/>
                </a:solidFill>
                <a:latin typeface="Times New Roman" pitchFamily="18" charset="0"/>
              </a:rPr>
              <a:t>时刻</a:t>
            </a:r>
            <a:r>
              <a:rPr altLang="en-US" b="1" lang="zh-CN">
                <a:latin typeface="Times New Roman" pitchFamily="18" charset="0"/>
              </a:rPr>
              <a:t>，</a:t>
            </a:r>
            <a:r>
              <a:rPr altLang="zh-CN" b="1" i="1" lang="en-US">
                <a:latin typeface="Times New Roman" pitchFamily="18" charset="0"/>
              </a:rPr>
              <a:t>x</a:t>
            </a:r>
            <a:r>
              <a:rPr altLang="en-US" b="1" lang="zh-CN">
                <a:latin typeface="Times New Roman" pitchFamily="18" charset="0"/>
              </a:rPr>
              <a:t>方向的电流在轴向的辐射相互抵消，而</a:t>
            </a:r>
            <a:r>
              <a:rPr altLang="zh-CN" b="1" i="1" lang="en-US">
                <a:latin typeface="Times New Roman" pitchFamily="18" charset="0"/>
              </a:rPr>
              <a:t>y</a:t>
            </a:r>
            <a:r>
              <a:rPr altLang="en-US" b="1" lang="zh-CN">
                <a:latin typeface="Times New Roman" pitchFamily="18" charset="0"/>
              </a:rPr>
              <a:t>方向的电流在轴向的辐射同相叠加，即：</a:t>
            </a:r>
          </a:p>
        </p:txBody>
      </p:sp>
      <p:sp>
        <p:nvSpPr>
          <p:cNvPr id="1048776" name="Text Box 3"/>
          <p:cNvSpPr txBox="1"/>
          <p:nvPr/>
        </p:nvSpPr>
        <p:spPr>
          <a:xfrm rot="0">
            <a:off x="684212" y="2276475"/>
            <a:ext cx="8135937" cy="1187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lang="zh-CN">
                <a:latin typeface="Times New Roman" pitchFamily="18" charset="0"/>
              </a:rPr>
              <a:t>假设在</a:t>
            </a:r>
            <a:r>
              <a:rPr altLang="zh-CN" b="1" i="1" lang="en-US">
                <a:solidFill>
                  <a:srgbClr val="ED6613"/>
                </a:solidFill>
                <a:latin typeface="Times New Roman" pitchFamily="18" charset="0"/>
              </a:rPr>
              <a:t>t</a:t>
            </a:r>
            <a:r>
              <a:rPr altLang="zh-CN" baseline="-25000" b="1" lang="en-US">
                <a:solidFill>
                  <a:srgbClr val="ED6613"/>
                </a:solidFill>
                <a:latin typeface="Times New Roman" pitchFamily="18" charset="0"/>
              </a:rPr>
              <a:t>2</a:t>
            </a:r>
            <a:r>
              <a:rPr altLang="zh-CN" b="1" lang="en-US">
                <a:solidFill>
                  <a:srgbClr val="ED6613"/>
                </a:solidFill>
                <a:latin typeface="Times New Roman" pitchFamily="18" charset="0"/>
              </a:rPr>
              <a:t>= </a:t>
            </a:r>
            <a:r>
              <a:rPr altLang="zh-CN" b="1" i="1" lang="en-US">
                <a:solidFill>
                  <a:srgbClr val="ED6613"/>
                </a:solidFill>
                <a:latin typeface="Times New Roman" pitchFamily="18" charset="0"/>
              </a:rPr>
              <a:t>t</a:t>
            </a:r>
            <a:r>
              <a:rPr altLang="zh-CN" baseline="-25000" b="1" lang="en-US">
                <a:solidFill>
                  <a:srgbClr val="ED6613"/>
                </a:solidFill>
                <a:latin typeface="Times New Roman" pitchFamily="18" charset="0"/>
              </a:rPr>
              <a:t>1</a:t>
            </a:r>
            <a:r>
              <a:rPr altLang="zh-CN" b="1" lang="en-US">
                <a:solidFill>
                  <a:srgbClr val="ED6613"/>
                </a:solidFill>
                <a:latin typeface="Times New Roman" pitchFamily="18" charset="0"/>
              </a:rPr>
              <a:t>+</a:t>
            </a:r>
            <a:r>
              <a:rPr altLang="zh-CN" b="1" i="1" lang="en-US">
                <a:solidFill>
                  <a:srgbClr val="ED6613"/>
                </a:solidFill>
                <a:latin typeface="Times New Roman" pitchFamily="18" charset="0"/>
              </a:rPr>
              <a:t>T/</a:t>
            </a:r>
            <a:r>
              <a:rPr altLang="en-US" b="1" lang="zh-CN">
                <a:solidFill>
                  <a:srgbClr val="ED6613"/>
                </a:solidFill>
                <a:latin typeface="Times New Roman" pitchFamily="18" charset="0"/>
              </a:rPr>
              <a:t>4时刻</a:t>
            </a:r>
            <a:r>
              <a:rPr altLang="zh-CN" b="1" lang="en-US">
                <a:latin typeface="Times New Roman" pitchFamily="18" charset="0"/>
              </a:rPr>
              <a:t>环上的电流分布如图(b)</a:t>
            </a:r>
            <a:r>
              <a:rPr altLang="en-US" b="1" lang="zh-CN">
                <a:latin typeface="Times New Roman" pitchFamily="18" charset="0"/>
              </a:rPr>
              <a:t>所示，</a:t>
            </a:r>
            <a:r>
              <a:rPr altLang="zh-CN" b="1" lang="en-US">
                <a:latin typeface="Times New Roman" pitchFamily="18" charset="0"/>
              </a:rPr>
              <a:t>A、B、C、D</a:t>
            </a:r>
            <a:r>
              <a:rPr altLang="en-US" b="1" lang="zh-CN">
                <a:latin typeface="Times New Roman" pitchFamily="18" charset="0"/>
              </a:rPr>
              <a:t>四个对称点上的电流发生了变化，每点的电流仍可分解为</a:t>
            </a:r>
            <a:r>
              <a:rPr altLang="zh-CN" b="1" i="1" lang="en-US">
                <a:latin typeface="Times New Roman" pitchFamily="18" charset="0"/>
              </a:rPr>
              <a:t>x</a:t>
            </a:r>
            <a:r>
              <a:rPr altLang="en-US" b="1" lang="zh-CN">
                <a:latin typeface="Times New Roman" pitchFamily="18" charset="0"/>
              </a:rPr>
              <a:t>分量和</a:t>
            </a:r>
            <a:r>
              <a:rPr altLang="zh-CN" b="1" i="1" lang="en-US">
                <a:latin typeface="Times New Roman" pitchFamily="18" charset="0"/>
              </a:rPr>
              <a:t>y</a:t>
            </a:r>
            <a:r>
              <a:rPr altLang="en-US" b="1" lang="zh-CN">
                <a:latin typeface="Times New Roman" pitchFamily="18" charset="0"/>
              </a:rPr>
              <a:t>分量，且有：</a:t>
            </a:r>
          </a:p>
        </p:txBody>
      </p:sp>
      <p:graphicFrame>
        <p:nvGraphicFramePr>
          <p:cNvPr id="4194356" name=""/>
          <p:cNvGraphicFramePr>
            <a:graphicFrameLocks/>
          </p:cNvGraphicFramePr>
          <p:nvPr/>
        </p:nvGraphicFramePr>
        <p:xfrm rot="0">
          <a:off x="3416300" y="1689100"/>
          <a:ext cx="1320800" cy="482600"/>
        </p:xfrm>
        <a:graphic>
          <a:graphicData uri="http://schemas.openxmlformats.org/presentationml/2006/ole">
            <mc:AlternateContent xmlns:mc="http://schemas.openxmlformats.org/markup-compatibility/2006">
              <mc:Choice xmlns:v="urn:schemas-microsoft-com:vml" Requires="v">
                <p:oleObj name="公式" r:id="rId1" spid="" imgH="482600" imgW="1320800" showAsIcon="0" progId="Equation.3">
                  <p:embed followColorScheme="full"/>
                  <p:pic>
                    <p:nvPicPr>
                      <p:cNvPr id="2097245" name="Object 2"/>
                      <p:cNvPicPr>
                        <a:picLocks/>
                      </p:cNvPicPr>
                      <p:nvPr/>
                    </p:nvPicPr>
                    <p:blipFill>
                      <a:blip xmlns:r="http://schemas.openxmlformats.org/officeDocument/2006/relationships" r:embed="rId2"/>
                      <a:srcRect l="0" t="0" r="0" b="0"/>
                      <a:stretch>
                        <a:fillRect/>
                      </a:stretch>
                    </p:blipFill>
                    <p:spPr>
                      <a:xfrm rot="0">
                        <a:off x="3416300" y="1689100"/>
                        <a:ext cx="1320800" cy="482600"/>
                      </a:xfrm>
                      <a:prstGeom prst="rect"/>
                      <a:noFill/>
                      <a:ln>
                        <a:noFill/>
                      </a:ln>
                    </p:spPr>
                  </p:pic>
                </p:oleObj>
              </mc:Choice>
              <mc:Fallback>
                <p:oleObj name="公式" r:id="rId1" spid="" imgH="482600" imgW="1320800" showAsIcon="0" progId="Equation.3">
                  <p:embed followColorScheme="full"/>
                  <p:pic>
                    <p:nvPicPr>
                      <p:cNvPr id="2097245" name="Object 2"/>
                      <p:cNvPicPr>
                        <a:picLocks/>
                      </p:cNvPicPr>
                      <p:nvPr/>
                    </p:nvPicPr>
                    <p:blipFill>
                      <a:blip xmlns:r="http://schemas.openxmlformats.org/officeDocument/2006/relationships" r:embed="rId2"/>
                      <a:srcRect l="0" t="0" r="0" b="0"/>
                      <a:stretch>
                        <a:fillRect/>
                      </a:stretch>
                    </p:blipFill>
                    <p:spPr>
                      <a:xfrm rot="0">
                        <a:off x="3416300" y="1689100"/>
                        <a:ext cx="1320800" cy="482600"/>
                      </a:xfrm>
                      <a:prstGeom prst="rect"/>
                      <a:noFill/>
                      <a:ln>
                        <a:noFill/>
                      </a:ln>
                    </p:spPr>
                  </p:pic>
                </p:oleObj>
              </mc:Fallback>
            </mc:AlternateContent>
          </a:graphicData>
        </a:graphic>
      </p:graphicFrame>
      <p:graphicFrame>
        <p:nvGraphicFramePr>
          <p:cNvPr id="4194357" name=""/>
          <p:cNvGraphicFramePr>
            <a:graphicFrameLocks/>
          </p:cNvGraphicFramePr>
          <p:nvPr/>
        </p:nvGraphicFramePr>
        <p:xfrm rot="0">
          <a:off x="5580062" y="3284537"/>
          <a:ext cx="3200400" cy="2803525"/>
        </p:xfrm>
        <a:graphic>
          <a:graphicData uri="http://schemas.openxmlformats.org/presentationml/2006/ole">
            <mc:AlternateContent xmlns:mc="http://schemas.openxmlformats.org/markup-compatibility/2006">
              <mc:Choice xmlns:v="urn:schemas-microsoft-com:vml" Requires="v">
                <p:oleObj name="位图图像" r:id="rId3" spid="" imgH="2803525" imgW="3200400" showAsIcon="0" progId="Paint.Picture">
                  <p:embed followColorScheme="full"/>
                  <p:pic>
                    <p:nvPicPr>
                      <p:cNvPr id="2097246" name="Object 3"/>
                      <p:cNvPicPr>
                        <a:picLocks/>
                      </p:cNvPicPr>
                      <p:nvPr/>
                    </p:nvPicPr>
                    <p:blipFill>
                      <a:blip xmlns:r="http://schemas.openxmlformats.org/officeDocument/2006/relationships" r:embed="rId4"/>
                      <a:srcRect l="0" t="0" r="0" b="0"/>
                      <a:stretch>
                        <a:fillRect/>
                      </a:stretch>
                    </p:blipFill>
                    <p:spPr>
                      <a:xfrm rot="0">
                        <a:off x="5580062" y="3284537"/>
                        <a:ext cx="3200400" cy="2803525"/>
                      </a:xfrm>
                      <a:prstGeom prst="rect"/>
                      <a:noFill/>
                      <a:ln>
                        <a:noFill/>
                      </a:ln>
                    </p:spPr>
                  </p:pic>
                </p:oleObj>
              </mc:Choice>
              <mc:Fallback>
                <p:oleObj name="位图图像" r:id="rId3" spid="" imgH="2803525" imgW="3200400" showAsIcon="0" progId="Paint.Picture">
                  <p:embed followColorScheme="full"/>
                  <p:pic>
                    <p:nvPicPr>
                      <p:cNvPr id="2097246" name="Object 3"/>
                      <p:cNvPicPr>
                        <a:picLocks/>
                      </p:cNvPicPr>
                      <p:nvPr/>
                    </p:nvPicPr>
                    <p:blipFill>
                      <a:blip xmlns:r="http://schemas.openxmlformats.org/officeDocument/2006/relationships" r:embed="rId4"/>
                      <a:srcRect l="0" t="0" r="0" b="0"/>
                      <a:stretch>
                        <a:fillRect/>
                      </a:stretch>
                    </p:blipFill>
                    <p:spPr>
                      <a:xfrm rot="0">
                        <a:off x="5580062" y="3284537"/>
                        <a:ext cx="3200400" cy="2803525"/>
                      </a:xfrm>
                      <a:prstGeom prst="rect"/>
                      <a:noFill/>
                      <a:ln>
                        <a:noFill/>
                      </a:ln>
                    </p:spPr>
                  </p:pic>
                </p:oleObj>
              </mc:Fallback>
            </mc:AlternateContent>
          </a:graphicData>
        </a:graphic>
      </p:graphicFrame>
      <p:graphicFrame>
        <p:nvGraphicFramePr>
          <p:cNvPr id="4194358" name=""/>
          <p:cNvGraphicFramePr>
            <a:graphicFrameLocks/>
          </p:cNvGraphicFramePr>
          <p:nvPr/>
        </p:nvGraphicFramePr>
        <p:xfrm rot="0">
          <a:off x="2971800" y="3429000"/>
          <a:ext cx="1671637" cy="1095375"/>
        </p:xfrm>
        <a:graphic>
          <a:graphicData uri="http://schemas.openxmlformats.org/presentationml/2006/ole">
            <mc:AlternateContent xmlns:mc="http://schemas.openxmlformats.org/markup-compatibility/2006">
              <mc:Choice xmlns:v="urn:schemas-microsoft-com:vml" Requires="v">
                <p:oleObj name="Equation" r:id="rId5" spid="" imgH="1095375" imgW="1671637" showAsIcon="0" progId="Equation.3">
                  <p:embed followColorScheme="full"/>
                  <p:pic>
                    <p:nvPicPr>
                      <p:cNvPr id="2097247" name="Object 4"/>
                      <p:cNvPicPr>
                        <a:picLocks/>
                      </p:cNvPicPr>
                      <p:nvPr/>
                    </p:nvPicPr>
                    <p:blipFill>
                      <a:blip xmlns:r="http://schemas.openxmlformats.org/officeDocument/2006/relationships" r:embed="rId6"/>
                      <a:srcRect l="0" t="0" r="0" b="0"/>
                      <a:stretch>
                        <a:fillRect/>
                      </a:stretch>
                    </p:blipFill>
                    <p:spPr>
                      <a:xfrm rot="0">
                        <a:off x="2971800" y="3429000"/>
                        <a:ext cx="1671637" cy="1095375"/>
                      </a:xfrm>
                      <a:prstGeom prst="rect"/>
                      <a:noFill/>
                      <a:ln>
                        <a:noFill/>
                      </a:ln>
                    </p:spPr>
                  </p:pic>
                </p:oleObj>
              </mc:Choice>
              <mc:Fallback>
                <p:oleObj name="Equation" r:id="rId5" spid="" imgH="1095375" imgW="1671637" showAsIcon="0" progId="Equation.3">
                  <p:embed followColorScheme="full"/>
                  <p:pic>
                    <p:nvPicPr>
                      <p:cNvPr id="2097247" name="Object 4"/>
                      <p:cNvPicPr>
                        <a:picLocks/>
                      </p:cNvPicPr>
                      <p:nvPr/>
                    </p:nvPicPr>
                    <p:blipFill>
                      <a:blip xmlns:r="http://schemas.openxmlformats.org/officeDocument/2006/relationships" r:embed="rId6"/>
                      <a:srcRect l="0" t="0" r="0" b="0"/>
                      <a:stretch>
                        <a:fillRect/>
                      </a:stretch>
                    </p:blipFill>
                    <p:spPr>
                      <a:xfrm rot="0">
                        <a:off x="2971800" y="3429000"/>
                        <a:ext cx="1671637" cy="1095375"/>
                      </a:xfrm>
                      <a:prstGeom prst="rect"/>
                      <a:noFill/>
                      <a:ln>
                        <a:noFill/>
                      </a:ln>
                    </p:spPr>
                  </p:pic>
                </p:oleObj>
              </mc:Fallback>
            </mc:AlternateContent>
          </a:graphicData>
        </a:graphic>
      </p:graphicFrame>
      <p:sp>
        <p:nvSpPr>
          <p:cNvPr id="1048777" name="Text Box 7"/>
          <p:cNvSpPr txBox="1"/>
          <p:nvPr/>
        </p:nvSpPr>
        <p:spPr>
          <a:xfrm rot="0">
            <a:off x="684212" y="4437062"/>
            <a:ext cx="4457700" cy="1552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lang="zh-CN">
                <a:latin typeface="Times New Roman" pitchFamily="18" charset="0"/>
              </a:rPr>
              <a:t>可见在</a:t>
            </a:r>
            <a:r>
              <a:rPr altLang="zh-CN" b="1" i="1" lang="en-US">
                <a:solidFill>
                  <a:srgbClr val="ED6613"/>
                </a:solidFill>
                <a:latin typeface="Times New Roman" pitchFamily="18" charset="0"/>
              </a:rPr>
              <a:t>t</a:t>
            </a:r>
            <a:r>
              <a:rPr altLang="zh-CN" baseline="-25000" b="1" lang="en-US">
                <a:solidFill>
                  <a:srgbClr val="ED6613"/>
                </a:solidFill>
                <a:latin typeface="Times New Roman" pitchFamily="18" charset="0"/>
              </a:rPr>
              <a:t>2</a:t>
            </a:r>
            <a:r>
              <a:rPr altLang="en-US" b="1" lang="zh-CN">
                <a:solidFill>
                  <a:srgbClr val="ED6613"/>
                </a:solidFill>
                <a:latin typeface="Times New Roman" pitchFamily="18" charset="0"/>
              </a:rPr>
              <a:t>时刻</a:t>
            </a:r>
            <a:r>
              <a:rPr altLang="en-US" b="1" lang="zh-CN">
                <a:latin typeface="Times New Roman" pitchFamily="18" charset="0"/>
              </a:rPr>
              <a:t>，</a:t>
            </a:r>
            <a:r>
              <a:rPr altLang="zh-CN" b="1" i="1" lang="en-US">
                <a:latin typeface="Times New Roman" pitchFamily="18" charset="0"/>
              </a:rPr>
              <a:t>y</a:t>
            </a:r>
            <a:r>
              <a:rPr altLang="en-US" b="1" lang="zh-CN">
                <a:latin typeface="Times New Roman" pitchFamily="18" charset="0"/>
              </a:rPr>
              <a:t>方向的电流在轴向的辐射相互抵消，而</a:t>
            </a:r>
            <a:r>
              <a:rPr altLang="zh-CN" b="1" i="1" lang="en-US">
                <a:latin typeface="Times New Roman" pitchFamily="18" charset="0"/>
              </a:rPr>
              <a:t>x</a:t>
            </a:r>
            <a:r>
              <a:rPr altLang="en-US" b="1" lang="zh-CN">
                <a:latin typeface="Times New Roman" pitchFamily="18" charset="0"/>
              </a:rPr>
              <a:t>方向的电流在轴向的辐射同相叠加，即：</a:t>
            </a:r>
          </a:p>
        </p:txBody>
      </p:sp>
      <p:graphicFrame>
        <p:nvGraphicFramePr>
          <p:cNvPr id="4194359" name=""/>
          <p:cNvGraphicFramePr>
            <a:graphicFrameLocks/>
          </p:cNvGraphicFramePr>
          <p:nvPr/>
        </p:nvGraphicFramePr>
        <p:xfrm rot="0">
          <a:off x="3203575" y="5673725"/>
          <a:ext cx="1117600" cy="457200"/>
        </p:xfrm>
        <a:graphic>
          <a:graphicData uri="http://schemas.openxmlformats.org/presentationml/2006/ole">
            <mc:AlternateContent xmlns:mc="http://schemas.openxmlformats.org/markup-compatibility/2006">
              <mc:Choice xmlns:v="urn:schemas-microsoft-com:vml" Requires="v">
                <p:oleObj name="公式" r:id="rId7" spid="" imgH="457200" imgW="1117600" showAsIcon="0" progId="Equation.3">
                  <p:embed followColorScheme="full"/>
                  <p:pic>
                    <p:nvPicPr>
                      <p:cNvPr id="2097248" name="Object 5"/>
                      <p:cNvPicPr>
                        <a:picLocks/>
                      </p:cNvPicPr>
                      <p:nvPr/>
                    </p:nvPicPr>
                    <p:blipFill>
                      <a:blip xmlns:r="http://schemas.openxmlformats.org/officeDocument/2006/relationships" r:embed="rId8"/>
                      <a:srcRect l="0" t="0" r="0" b="0"/>
                      <a:stretch>
                        <a:fillRect/>
                      </a:stretch>
                    </p:blipFill>
                    <p:spPr>
                      <a:xfrm rot="0">
                        <a:off x="3203575" y="5673725"/>
                        <a:ext cx="1117600" cy="457200"/>
                      </a:xfrm>
                      <a:prstGeom prst="rect"/>
                      <a:noFill/>
                      <a:ln>
                        <a:noFill/>
                      </a:ln>
                    </p:spPr>
                  </p:pic>
                </p:oleObj>
              </mc:Choice>
              <mc:Fallback>
                <p:oleObj name="公式" r:id="rId7" spid="" imgH="457200" imgW="1117600" showAsIcon="0" progId="Equation.3">
                  <p:embed followColorScheme="full"/>
                  <p:pic>
                    <p:nvPicPr>
                      <p:cNvPr id="2097248" name="Object 5"/>
                      <p:cNvPicPr>
                        <a:picLocks/>
                      </p:cNvPicPr>
                      <p:nvPr/>
                    </p:nvPicPr>
                    <p:blipFill>
                      <a:blip xmlns:r="http://schemas.openxmlformats.org/officeDocument/2006/relationships" r:embed="rId8"/>
                      <a:srcRect l="0" t="0" r="0" b="0"/>
                      <a:stretch>
                        <a:fillRect/>
                      </a:stretch>
                    </p:blipFill>
                    <p:spPr>
                      <a:xfrm rot="0">
                        <a:off x="3203575" y="5673725"/>
                        <a:ext cx="1117600" cy="45720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75"/>
                                        </p:tgtEl>
                                        <p:attrNameLst>
                                          <p:attrName>style.visibility</p:attrName>
                                        </p:attrNameLst>
                                      </p:cBhvr>
                                      <p:to>
                                        <p:strVal val="visible"/>
                                      </p:to>
                                    </p:set>
                                    <p:anim calcmode="lin" valueType="num">
                                      <p:cBhvr additive="base">
                                        <p:cTn dur="500" fill="hold" id="7"/>
                                        <p:tgtEl>
                                          <p:spTgt spid="1048775"/>
                                        </p:tgtEl>
                                        <p:attrNameLst>
                                          <p:attrName>ppt_x</p:attrName>
                                        </p:attrNameLst>
                                      </p:cBhvr>
                                      <p:tavLst>
                                        <p:tav tm="0">
                                          <p:val>
                                            <p:strVal val="1+#ppt_w/2"/>
                                          </p:val>
                                        </p:tav>
                                        <p:tav tm="100000">
                                          <p:val>
                                            <p:strVal val="#ppt_x"/>
                                          </p:val>
                                        </p:tav>
                                      </p:tavLst>
                                    </p:anim>
                                    <p:anim calcmode="lin" valueType="num">
                                      <p:cBhvr additive="base">
                                        <p:cTn dur="500" fill="hold" id="8"/>
                                        <p:tgtEl>
                                          <p:spTgt spid="1048775"/>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9">
                                  <p:stCondLst>
                                    <p:cond delay="0"/>
                                  </p:stCondLst>
                                  <p:childTnLst>
                                    <p:set>
                                      <p:cBhvr>
                                        <p:cTn dur="1" fill="hold" id="12">
                                          <p:stCondLst>
                                            <p:cond delay="0"/>
                                          </p:stCondLst>
                                        </p:cTn>
                                        <p:tgtEl>
                                          <p:spTgt spid="4194356"/>
                                        </p:tgtEl>
                                        <p:attrNameLst>
                                          <p:attrName>style.visibility</p:attrName>
                                        </p:attrNameLst>
                                      </p:cBhvr>
                                      <p:to>
                                        <p:strVal val="visible"/>
                                      </p:to>
                                    </p:set>
                                    <p:anim calcmode="lin" valueType="num">
                                      <p:cBhvr additive="base">
                                        <p:cTn dur="500" fill="hold" id="13"/>
                                        <p:tgtEl>
                                          <p:spTgt spid="4194356"/>
                                        </p:tgtEl>
                                        <p:attrNameLst>
                                          <p:attrName>ppt_x</p:attrName>
                                        </p:attrNameLst>
                                      </p:cBhvr>
                                      <p:tavLst>
                                        <p:tav tm="0">
                                          <p:val>
                                            <p:strVal val="0-#ppt_w/2"/>
                                          </p:val>
                                        </p:tav>
                                        <p:tav tm="100000">
                                          <p:val>
                                            <p:strVal val="#ppt_x"/>
                                          </p:val>
                                        </p:tav>
                                      </p:tavLst>
                                    </p:anim>
                                    <p:anim calcmode="lin" valueType="num">
                                      <p:cBhvr additive="base">
                                        <p:cTn dur="500" fill="hold" id="14"/>
                                        <p:tgtEl>
                                          <p:spTgt spid="4194356"/>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 presetSubtype="16">
                                  <p:stCondLst>
                                    <p:cond delay="0"/>
                                  </p:stCondLst>
                                  <p:childTnLst>
                                    <p:set>
                                      <p:cBhvr>
                                        <p:cTn dur="1" fill="hold" id="18">
                                          <p:stCondLst>
                                            <p:cond delay="0"/>
                                          </p:stCondLst>
                                        </p:cTn>
                                        <p:tgtEl>
                                          <p:spTgt spid="1048776"/>
                                        </p:tgtEl>
                                        <p:attrNameLst>
                                          <p:attrName>style.visibility</p:attrName>
                                        </p:attrNameLst>
                                      </p:cBhvr>
                                      <p:to>
                                        <p:strVal val="visible"/>
                                      </p:to>
                                    </p:set>
                                    <p:animEffect transition="in" filter="box(in)">
                                      <p:cBhvr>
                                        <p:cTn dur="500" id="19"/>
                                        <p:tgtEl>
                                          <p:spTgt spid="1048776"/>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6" presetSubtype="42">
                                  <p:stCondLst>
                                    <p:cond delay="0"/>
                                  </p:stCondLst>
                                  <p:childTnLst>
                                    <p:set>
                                      <p:cBhvr>
                                        <p:cTn dur="1" fill="hold" id="23">
                                          <p:stCondLst>
                                            <p:cond delay="0"/>
                                          </p:stCondLst>
                                        </p:cTn>
                                        <p:tgtEl>
                                          <p:spTgt spid="4194357"/>
                                        </p:tgtEl>
                                        <p:attrNameLst>
                                          <p:attrName>style.visibility</p:attrName>
                                        </p:attrNameLst>
                                      </p:cBhvr>
                                      <p:to>
                                        <p:strVal val="visible"/>
                                      </p:to>
                                    </p:set>
                                    <p:animEffect transition="in" filter="barn(outHorizontal)">
                                      <p:cBhvr>
                                        <p:cTn dur="500" id="24"/>
                                        <p:tgtEl>
                                          <p:spTgt spid="4194357"/>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9">
                                  <p:stCondLst>
                                    <p:cond delay="0"/>
                                  </p:stCondLst>
                                  <p:childTnLst>
                                    <p:set>
                                      <p:cBhvr>
                                        <p:cTn dur="1" fill="hold" id="28">
                                          <p:stCondLst>
                                            <p:cond delay="0"/>
                                          </p:stCondLst>
                                        </p:cTn>
                                        <p:tgtEl>
                                          <p:spTgt spid="4194358"/>
                                        </p:tgtEl>
                                        <p:attrNameLst>
                                          <p:attrName>style.visibility</p:attrName>
                                        </p:attrNameLst>
                                      </p:cBhvr>
                                      <p:to>
                                        <p:strVal val="visible"/>
                                      </p:to>
                                    </p:set>
                                    <p:anim calcmode="lin" valueType="num">
                                      <p:cBhvr additive="base">
                                        <p:cTn dur="500" fill="hold" id="29"/>
                                        <p:tgtEl>
                                          <p:spTgt spid="4194358"/>
                                        </p:tgtEl>
                                        <p:attrNameLst>
                                          <p:attrName>ppt_x</p:attrName>
                                        </p:attrNameLst>
                                      </p:cBhvr>
                                      <p:tavLst>
                                        <p:tav tm="0">
                                          <p:val>
                                            <p:strVal val="0-#ppt_w/2"/>
                                          </p:val>
                                        </p:tav>
                                        <p:tav tm="100000">
                                          <p:val>
                                            <p:strVal val="#ppt_x"/>
                                          </p:val>
                                        </p:tav>
                                      </p:tavLst>
                                    </p:anim>
                                    <p:anim calcmode="lin" valueType="num">
                                      <p:cBhvr additive="base">
                                        <p:cTn dur="500" fill="hold" id="30"/>
                                        <p:tgtEl>
                                          <p:spTgt spid="4194358"/>
                                        </p:tgtEl>
                                        <p:attrNameLst>
                                          <p:attrName>ppt_y</p:attrName>
                                        </p:attrNameLst>
                                      </p:cBhvr>
                                      <p:tavLst>
                                        <p:tav tm="0">
                                          <p:val>
                                            <p:strVal val="0-#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7" presetSubtype="10">
                                  <p:stCondLst>
                                    <p:cond delay="0"/>
                                  </p:stCondLst>
                                  <p:childTnLst>
                                    <p:set>
                                      <p:cBhvr>
                                        <p:cTn dur="1" fill="hold" id="34">
                                          <p:stCondLst>
                                            <p:cond delay="0"/>
                                          </p:stCondLst>
                                        </p:cTn>
                                        <p:tgtEl>
                                          <p:spTgt spid="1048777"/>
                                        </p:tgtEl>
                                        <p:attrNameLst>
                                          <p:attrName>style.visibility</p:attrName>
                                        </p:attrNameLst>
                                      </p:cBhvr>
                                      <p:to>
                                        <p:strVal val="visible"/>
                                      </p:to>
                                    </p:set>
                                    <p:anim calcmode="lin" valueType="num">
                                      <p:cBhvr>
                                        <p:cTn dur="500" fill="hold" id="35"/>
                                        <p:tgtEl>
                                          <p:spTgt spid="1048777"/>
                                        </p:tgtEl>
                                        <p:attrNameLst>
                                          <p:attrName>ppt_w</p:attrName>
                                        </p:attrNameLst>
                                      </p:cBhvr>
                                      <p:tavLst>
                                        <p:tav tm="0">
                                          <p:val>
                                            <p:fltVal val="0.0"/>
                                          </p:val>
                                        </p:tav>
                                        <p:tav tm="100000">
                                          <p:val>
                                            <p:strVal val="#ppt_w"/>
                                          </p:val>
                                        </p:tav>
                                      </p:tavLst>
                                    </p:anim>
                                    <p:anim calcmode="lin" valueType="num">
                                      <p:cBhvr>
                                        <p:cTn dur="500" fill="hold" id="36"/>
                                        <p:tgtEl>
                                          <p:spTgt spid="1048777"/>
                                        </p:tgtEl>
                                        <p:attrNameLst>
                                          <p:attrName>ppt_h</p:attrName>
                                        </p:attrNameLst>
                                      </p:cBhvr>
                                      <p:tavLst>
                                        <p:tav tm="0">
                                          <p:val>
                                            <p:strVal val="#ppt_h"/>
                                          </p:val>
                                        </p:tav>
                                        <p:tav tm="100000">
                                          <p:val>
                                            <p:strVal val="#ppt_h"/>
                                          </p:val>
                                        </p:tav>
                                      </p:tavLst>
                                    </p:anim>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 presetSubtype="3">
                                  <p:stCondLst>
                                    <p:cond delay="0"/>
                                  </p:stCondLst>
                                  <p:childTnLst>
                                    <p:set>
                                      <p:cBhvr>
                                        <p:cTn dur="1" fill="hold" id="40">
                                          <p:stCondLst>
                                            <p:cond delay="0"/>
                                          </p:stCondLst>
                                        </p:cTn>
                                        <p:tgtEl>
                                          <p:spTgt spid="4194359"/>
                                        </p:tgtEl>
                                        <p:attrNameLst>
                                          <p:attrName>style.visibility</p:attrName>
                                        </p:attrNameLst>
                                      </p:cBhvr>
                                      <p:to>
                                        <p:strVal val="visible"/>
                                      </p:to>
                                    </p:set>
                                    <p:anim calcmode="lin" valueType="num">
                                      <p:cBhvr additive="base">
                                        <p:cTn dur="500" fill="hold" id="41"/>
                                        <p:tgtEl>
                                          <p:spTgt spid="4194359"/>
                                        </p:tgtEl>
                                        <p:attrNameLst>
                                          <p:attrName>ppt_x</p:attrName>
                                        </p:attrNameLst>
                                      </p:cBhvr>
                                      <p:tavLst>
                                        <p:tav tm="0">
                                          <p:val>
                                            <p:strVal val="1+#ppt_w/2"/>
                                          </p:val>
                                        </p:tav>
                                        <p:tav tm="100000">
                                          <p:val>
                                            <p:strVal val="#ppt_x"/>
                                          </p:val>
                                        </p:tav>
                                      </p:tavLst>
                                    </p:anim>
                                    <p:anim calcmode="lin" valueType="num">
                                      <p:cBhvr additive="base">
                                        <p:cTn dur="500" fill="hold" id="42"/>
                                        <p:tgtEl>
                                          <p:spTgt spid="41943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5" grpId="0" uiExpand="0" build="whole"/>
      <p:bldP spid="1048776" grpId="0" uiExpand="0" build="whole"/>
      <p:bldP spid="1048777" grpId="0" uiExpand="0" build="whole"/>
    </p:bldLst>
  </p:timing>
</p:sld>
</file>

<file path=ppt/slides/slide47.xml><?xml version="1.0" encoding="utf-8"?>
<p:sld xmlns:a="http://schemas.openxmlformats.org/drawingml/2006/main" xmlns:r="http://schemas.openxmlformats.org/officeDocument/2006/relationships" xmlns:p="http://schemas.openxmlformats.org/presentationml/2006/main" show="1" showMasterSp="1">
  <p:cSld>
    <p:spTree>
      <p:nvGrpSpPr>
        <p:cNvPr id="138" name=""/>
        <p:cNvGrpSpPr/>
        <p:nvPr/>
      </p:nvGrpSpPr>
      <p:grpSpPr>
        <a:xfrm rot="0">
          <a:off x="0" y="0"/>
          <a:ext cx="0" cy="0"/>
          <a:chOff x="0" y="0"/>
          <a:chExt cx="0" cy="0"/>
        </a:xfrm>
      </p:grpSpPr>
      <p:sp>
        <p:nvSpPr>
          <p:cNvPr id="1048778" name="Text Box 2"/>
          <p:cNvSpPr txBox="1"/>
          <p:nvPr/>
        </p:nvSpPr>
        <p:spPr>
          <a:xfrm rot="0">
            <a:off x="571500" y="500062"/>
            <a:ext cx="8072437"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solidFill>
                  <a:schemeClr val="hlink"/>
                </a:solidFill>
                <a:latin typeface="Times New Roman" pitchFamily="18" charset="0"/>
              </a:rPr>
              <a:t>    </a:t>
            </a:r>
            <a:r>
              <a:rPr altLang="en-US" b="1" sz="2000" lang="zh-CN">
                <a:solidFill>
                  <a:srgbClr val="ED6613"/>
                </a:solidFill>
                <a:latin typeface="Times New Roman" pitchFamily="18" charset="0"/>
              </a:rPr>
              <a:t>结论：</a:t>
            </a:r>
            <a:r>
              <a:rPr altLang="en-US" b="1" sz="2000" lang="zh-CN">
                <a:latin typeface="Times New Roman" pitchFamily="18" charset="0"/>
              </a:rPr>
              <a:t>当时间经过四分之一周期后，轴向辐射场由方向变为方向，即场矢量旋转了90</a:t>
            </a:r>
            <a:r>
              <a:rPr altLang="en-US" b="1" sz="2000" lang="zh-CN">
                <a:latin typeface="Times New Roman" pitchFamily="18" charset="0"/>
                <a:ea typeface="Times New Roman" pitchFamily="18" charset="0"/>
              </a:rPr>
              <a:t>°</a:t>
            </a:r>
            <a:r>
              <a:rPr altLang="en-US" b="1" sz="2000" lang="zh-CN">
                <a:latin typeface="Times New Roman" pitchFamily="18" charset="0"/>
              </a:rPr>
              <a:t>，但振幅不变。依次类推，经过一个周期的时间，电场矢量将连续地旋转360</a:t>
            </a:r>
            <a:r>
              <a:rPr altLang="en-US" b="1" sz="2000" lang="zh-CN">
                <a:latin typeface="Times New Roman" pitchFamily="18" charset="0"/>
                <a:ea typeface="Times New Roman" pitchFamily="18" charset="0"/>
              </a:rPr>
              <a:t>°</a:t>
            </a:r>
            <a:r>
              <a:rPr altLang="en-US" b="1" sz="2000" lang="zh-CN">
                <a:latin typeface="Times New Roman" pitchFamily="18" charset="0"/>
              </a:rPr>
              <a:t>，从而形成了圆极化波。</a:t>
            </a:r>
          </a:p>
        </p:txBody>
      </p:sp>
      <p:sp>
        <p:nvSpPr>
          <p:cNvPr id="1048779" name="Text Box 3"/>
          <p:cNvSpPr txBox="1"/>
          <p:nvPr/>
        </p:nvSpPr>
        <p:spPr>
          <a:xfrm rot="0">
            <a:off x="838200" y="2346325"/>
            <a:ext cx="80010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b="1" sz="2000" lang="zh-CN">
                <a:latin typeface="宋体" pitchFamily="2" charset="-122"/>
              </a:rPr>
              <a:t>  螺旋天线可等效为</a:t>
            </a:r>
            <a:r>
              <a:rPr altLang="zh-CN" b="1" sz="2000" i="1" lang="en-US">
                <a:latin typeface="Times New Roman" pitchFamily="18" charset="0"/>
              </a:rPr>
              <a:t>N</a:t>
            </a:r>
            <a:r>
              <a:rPr altLang="en-US" b="1" sz="2000" lang="zh-CN">
                <a:latin typeface="宋体" pitchFamily="2" charset="-122"/>
              </a:rPr>
              <a:t>个相似元(平面圆环)组成的天线阵，要使整个螺旋天线在轴向获得最大辐射，则必须使相邻两圈上对应点的电流在轴向产生的场相位差</a:t>
            </a:r>
            <a:r>
              <a:rPr altLang="en-US" b="1" sz="2000" lang="zh-CN">
                <a:latin typeface="Times New Roman" pitchFamily="18" charset="0"/>
              </a:rPr>
              <a:t>2</a:t>
            </a:r>
            <a:r>
              <a:rPr altLang="en-US" b="1" sz="2000" i="1" lang="zh-CN">
                <a:sym typeface="Symbol" pitchFamily="18" charset="2"/>
              </a:rPr>
              <a:t></a:t>
            </a:r>
            <a:r>
              <a:rPr altLang="en-US" b="1" sz="2000" lang="zh-CN">
                <a:latin typeface="宋体" pitchFamily="2" charset="-122"/>
              </a:rPr>
              <a:t>，即：</a:t>
            </a:r>
            <a:r>
              <a:rPr altLang="en-US" b="1" sz="2000" lang="zh-CN"/>
              <a:t> </a:t>
            </a:r>
          </a:p>
        </p:txBody>
      </p:sp>
      <p:sp>
        <p:nvSpPr>
          <p:cNvPr id="1048780" name="Text Box 4"/>
          <p:cNvSpPr txBox="1"/>
          <p:nvPr/>
        </p:nvSpPr>
        <p:spPr>
          <a:xfrm rot="0">
            <a:off x="914400" y="3946525"/>
            <a:ext cx="8001000" cy="7016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其中，</a:t>
            </a:r>
            <a:r>
              <a:rPr altLang="zh-CN" b="1" sz="2000" i="1" lang="en-US">
                <a:latin typeface="Times New Roman" pitchFamily="18" charset="0"/>
                <a:sym typeface="Symbol" pitchFamily="18" charset="2"/>
              </a:rPr>
              <a:t>c</a:t>
            </a:r>
            <a:r>
              <a:rPr altLang="en-US" b="1" sz="2000" lang="zh-CN">
                <a:latin typeface="Times New Roman" pitchFamily="18" charset="0"/>
              </a:rPr>
              <a:t>为相邻两圈上对应点的电流的相位差；</a:t>
            </a:r>
            <a:r>
              <a:rPr altLang="zh-CN" b="1" sz="2000" i="1" lang="en-US">
                <a:latin typeface="Times New Roman" pitchFamily="18" charset="0"/>
              </a:rPr>
              <a:t>kh</a:t>
            </a:r>
            <a:r>
              <a:rPr altLang="en-US" b="1" sz="2000" lang="zh-CN">
                <a:latin typeface="Times New Roman" pitchFamily="18" charset="0"/>
              </a:rPr>
              <a:t>为相邻两圈上对应点在轴向的波程差。</a:t>
            </a:r>
          </a:p>
        </p:txBody>
      </p:sp>
      <p:graphicFrame>
        <p:nvGraphicFramePr>
          <p:cNvPr id="4194360" name=""/>
          <p:cNvGraphicFramePr>
            <a:graphicFrameLocks/>
          </p:cNvGraphicFramePr>
          <p:nvPr/>
        </p:nvGraphicFramePr>
        <p:xfrm rot="0">
          <a:off x="3779837" y="3357562"/>
          <a:ext cx="1841500" cy="460375"/>
        </p:xfrm>
        <a:graphic>
          <a:graphicData uri="http://schemas.openxmlformats.org/presentationml/2006/ole">
            <mc:AlternateContent xmlns:mc="http://schemas.openxmlformats.org/markup-compatibility/2006">
              <mc:Choice xmlns:v="urn:schemas-microsoft-com:vml" Requires="v">
                <p:oleObj name="Equation" r:id="rId1" spid="" imgH="460375" imgW="1841500" showAsIcon="0" progId="Equation.3">
                  <p:embed followColorScheme="full"/>
                  <p:pic>
                    <p:nvPicPr>
                      <p:cNvPr id="2097249" name="Object 2"/>
                      <p:cNvPicPr>
                        <a:picLocks/>
                      </p:cNvPicPr>
                      <p:nvPr/>
                    </p:nvPicPr>
                    <p:blipFill>
                      <a:blip xmlns:r="http://schemas.openxmlformats.org/officeDocument/2006/relationships" r:embed="rId2"/>
                      <a:srcRect l="0" t="0" r="0" b="0"/>
                      <a:stretch>
                        <a:fillRect/>
                      </a:stretch>
                    </p:blipFill>
                    <p:spPr>
                      <a:xfrm rot="0">
                        <a:off x="3779837" y="3357562"/>
                        <a:ext cx="1841500" cy="460375"/>
                      </a:xfrm>
                      <a:prstGeom prst="rect"/>
                      <a:noFill/>
                      <a:ln>
                        <a:noFill/>
                      </a:ln>
                    </p:spPr>
                  </p:pic>
                </p:oleObj>
              </mc:Choice>
              <mc:Fallback>
                <p:oleObj name="Equation" r:id="rId1" spid="" imgH="460375" imgW="1841500" showAsIcon="0" progId="Equation.3">
                  <p:embed followColorScheme="full"/>
                  <p:pic>
                    <p:nvPicPr>
                      <p:cNvPr id="2097249" name="Object 2"/>
                      <p:cNvPicPr>
                        <a:picLocks/>
                      </p:cNvPicPr>
                      <p:nvPr/>
                    </p:nvPicPr>
                    <p:blipFill>
                      <a:blip xmlns:r="http://schemas.openxmlformats.org/officeDocument/2006/relationships" r:embed="rId2"/>
                      <a:srcRect l="0" t="0" r="0" b="0"/>
                      <a:stretch>
                        <a:fillRect/>
                      </a:stretch>
                    </p:blipFill>
                    <p:spPr>
                      <a:xfrm rot="0">
                        <a:off x="3779837" y="3357562"/>
                        <a:ext cx="1841500" cy="460375"/>
                      </a:xfrm>
                      <a:prstGeom prst="rect"/>
                      <a:noFill/>
                      <a:ln>
                        <a:noFill/>
                      </a:ln>
                    </p:spPr>
                  </p:pic>
                </p:oleObj>
              </mc:Fallback>
            </mc:AlternateContent>
          </a:graphicData>
        </a:graphic>
      </p:graphicFrame>
      <p:sp>
        <p:nvSpPr>
          <p:cNvPr id="1048781" name="Text Box 6"/>
          <p:cNvSpPr txBox="1"/>
          <p:nvPr/>
        </p:nvSpPr>
        <p:spPr>
          <a:xfrm rot="0">
            <a:off x="914400" y="4876800"/>
            <a:ext cx="800100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若按式(1)来选取</a:t>
            </a:r>
            <a:r>
              <a:rPr altLang="zh-CN" b="1" sz="2000" i="1" lang="en-US">
                <a:latin typeface="Times New Roman" pitchFamily="18" charset="0"/>
              </a:rPr>
              <a:t>c</a:t>
            </a:r>
            <a:r>
              <a:rPr altLang="en-US" b="1" sz="2000" lang="zh-CN">
                <a:latin typeface="Times New Roman" pitchFamily="18" charset="0"/>
              </a:rPr>
              <a:t>和</a:t>
            </a:r>
            <a:r>
              <a:rPr altLang="zh-CN" b="1" sz="2000" i="1" lang="en-US">
                <a:latin typeface="Times New Roman" pitchFamily="18" charset="0"/>
              </a:rPr>
              <a:t>h</a:t>
            </a:r>
            <a:r>
              <a:rPr altLang="en-US" b="1" sz="2000" lang="zh-CN">
                <a:latin typeface="Times New Roman" pitchFamily="18" charset="0"/>
              </a:rPr>
              <a:t>，可使相邻两圈上对应点的电流在轴向产生的场相位差2</a:t>
            </a:r>
            <a:r>
              <a:rPr altLang="en-US" b="1" sz="2000" i="1" lang="zh-CN">
                <a:sym typeface="Symbol" pitchFamily="18" charset="2"/>
              </a:rPr>
              <a:t></a:t>
            </a:r>
            <a:r>
              <a:rPr altLang="en-US" b="1" sz="2000" lang="zh-CN">
                <a:latin typeface="Times New Roman" pitchFamily="18" charset="0"/>
              </a:rPr>
              <a:t>，这样天线各圈的场在轴向同相叠加，因而在此方向有最大辐射，但此时方向系数不是最大。</a:t>
            </a:r>
          </a:p>
        </p:txBody>
      </p:sp>
      <p:sp>
        <p:nvSpPr>
          <p:cNvPr id="1048782" name="Text Box 7"/>
          <p:cNvSpPr txBox="1"/>
          <p:nvPr/>
        </p:nvSpPr>
        <p:spPr>
          <a:xfrm rot="0">
            <a:off x="7772400" y="3336925"/>
            <a:ext cx="9144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lang="zh-CN">
                <a:solidFill>
                  <a:schemeClr val="lt2"/>
                </a:solidFill>
                <a:latin typeface="Times New Roman" pitchFamily="18" charset="0"/>
              </a:rPr>
              <a:t>(1)</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778"/>
                                        </p:tgtEl>
                                        <p:attrNameLst>
                                          <p:attrName>style.visibility</p:attrName>
                                        </p:attrNameLst>
                                      </p:cBhvr>
                                      <p:to>
                                        <p:strVal val="visible"/>
                                      </p:to>
                                    </p:set>
                                    <p:anim calcmode="lin" valueType="num">
                                      <p:cBhvr additive="base">
                                        <p:cTn dur="500" fill="hold" id="7"/>
                                        <p:tgtEl>
                                          <p:spTgt spid="1048778"/>
                                        </p:tgtEl>
                                        <p:attrNameLst>
                                          <p:attrName>ppt_x</p:attrName>
                                        </p:attrNameLst>
                                      </p:cBhvr>
                                      <p:tavLst>
                                        <p:tav tm="0">
                                          <p:val>
                                            <p:strVal val="1+#ppt_w/2"/>
                                          </p:val>
                                        </p:tav>
                                        <p:tav tm="100000">
                                          <p:val>
                                            <p:strVal val="#ppt_x"/>
                                          </p:val>
                                        </p:tav>
                                      </p:tavLst>
                                    </p:anim>
                                    <p:anim calcmode="lin" valueType="num">
                                      <p:cBhvr additive="base">
                                        <p:cTn dur="500" fill="hold" id="8"/>
                                        <p:tgtEl>
                                          <p:spTgt spid="104877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3" presetSubtype="5">
                                  <p:stCondLst>
                                    <p:cond delay="0"/>
                                  </p:stCondLst>
                                  <p:childTnLst>
                                    <p:set>
                                      <p:cBhvr>
                                        <p:cTn dur="1" fill="hold" id="12">
                                          <p:stCondLst>
                                            <p:cond delay="0"/>
                                          </p:stCondLst>
                                        </p:cTn>
                                        <p:tgtEl>
                                          <p:spTgt spid="1048779"/>
                                        </p:tgtEl>
                                        <p:attrNameLst>
                                          <p:attrName>style.visibility</p:attrName>
                                        </p:attrNameLst>
                                      </p:cBhvr>
                                      <p:to>
                                        <p:strVal val="visible"/>
                                      </p:to>
                                    </p:set>
                                    <p:animEffect transition="in" filter="blinds(vertical)">
                                      <p:cBhvr>
                                        <p:cTn dur="500" id="13"/>
                                        <p:tgtEl>
                                          <p:spTgt spid="1048779"/>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3">
                                  <p:stCondLst>
                                    <p:cond delay="0"/>
                                  </p:stCondLst>
                                  <p:childTnLst>
                                    <p:set>
                                      <p:cBhvr>
                                        <p:cTn dur="1" fill="hold" id="17">
                                          <p:stCondLst>
                                            <p:cond delay="0"/>
                                          </p:stCondLst>
                                        </p:cTn>
                                        <p:tgtEl>
                                          <p:spTgt spid="4194360"/>
                                        </p:tgtEl>
                                        <p:attrNameLst>
                                          <p:attrName>style.visibility</p:attrName>
                                        </p:attrNameLst>
                                      </p:cBhvr>
                                      <p:to>
                                        <p:strVal val="visible"/>
                                      </p:to>
                                    </p:set>
                                    <p:anim calcmode="lin" valueType="num">
                                      <p:cBhvr additive="base">
                                        <p:cTn dur="500" fill="hold" id="18"/>
                                        <p:tgtEl>
                                          <p:spTgt spid="4194360"/>
                                        </p:tgtEl>
                                        <p:attrNameLst>
                                          <p:attrName>ppt_x</p:attrName>
                                        </p:attrNameLst>
                                      </p:cBhvr>
                                      <p:tavLst>
                                        <p:tav tm="0">
                                          <p:val>
                                            <p:strVal val="1+#ppt_w/2"/>
                                          </p:val>
                                        </p:tav>
                                        <p:tav tm="100000">
                                          <p:val>
                                            <p:strVal val="#ppt_x"/>
                                          </p:val>
                                        </p:tav>
                                      </p:tavLst>
                                    </p:anim>
                                    <p:anim calcmode="lin" valueType="num">
                                      <p:cBhvr additive="base">
                                        <p:cTn dur="500" fill="hold" id="19"/>
                                        <p:tgtEl>
                                          <p:spTgt spid="4194360"/>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9">
                                  <p:stCondLst>
                                    <p:cond delay="0"/>
                                  </p:stCondLst>
                                  <p:childTnLst>
                                    <p:set>
                                      <p:cBhvr>
                                        <p:cTn dur="1" fill="hold" id="23">
                                          <p:stCondLst>
                                            <p:cond delay="0"/>
                                          </p:stCondLst>
                                        </p:cTn>
                                        <p:tgtEl>
                                          <p:spTgt spid="1048782"/>
                                        </p:tgtEl>
                                        <p:attrNameLst>
                                          <p:attrName>style.visibility</p:attrName>
                                        </p:attrNameLst>
                                      </p:cBhvr>
                                      <p:to>
                                        <p:strVal val="visible"/>
                                      </p:to>
                                    </p:set>
                                    <p:anim calcmode="lin" valueType="num">
                                      <p:cBhvr additive="base">
                                        <p:cTn dur="500" fill="hold" id="24"/>
                                        <p:tgtEl>
                                          <p:spTgt spid="1048782"/>
                                        </p:tgtEl>
                                        <p:attrNameLst>
                                          <p:attrName>ppt_x</p:attrName>
                                        </p:attrNameLst>
                                      </p:cBhvr>
                                      <p:tavLst>
                                        <p:tav tm="0">
                                          <p:val>
                                            <p:strVal val="0-#ppt_w/2"/>
                                          </p:val>
                                        </p:tav>
                                        <p:tav tm="100000">
                                          <p:val>
                                            <p:strVal val="#ppt_x"/>
                                          </p:val>
                                        </p:tav>
                                      </p:tavLst>
                                    </p:anim>
                                    <p:anim calcmode="lin" valueType="num">
                                      <p:cBhvr additive="base">
                                        <p:cTn dur="500" fill="hold" id="25"/>
                                        <p:tgtEl>
                                          <p:spTgt spid="1048782"/>
                                        </p:tgtEl>
                                        <p:attrNameLst>
                                          <p:attrName>ppt_y</p:attrName>
                                        </p:attrNameLst>
                                      </p:cBhvr>
                                      <p:tavLst>
                                        <p:tav tm="0">
                                          <p:val>
                                            <p:strVal val="0-#ppt_h/2"/>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6" presetSubtype="42">
                                  <p:stCondLst>
                                    <p:cond delay="0"/>
                                  </p:stCondLst>
                                  <p:childTnLst>
                                    <p:set>
                                      <p:cBhvr>
                                        <p:cTn dur="1" fill="hold" id="29">
                                          <p:stCondLst>
                                            <p:cond delay="0"/>
                                          </p:stCondLst>
                                        </p:cTn>
                                        <p:tgtEl>
                                          <p:spTgt spid="1048780"/>
                                        </p:tgtEl>
                                        <p:attrNameLst>
                                          <p:attrName>style.visibility</p:attrName>
                                        </p:attrNameLst>
                                      </p:cBhvr>
                                      <p:to>
                                        <p:strVal val="visible"/>
                                      </p:to>
                                    </p:set>
                                    <p:animEffect transition="in" filter="barn(outHorizontal)">
                                      <p:cBhvr>
                                        <p:cTn dur="500" id="30"/>
                                        <p:tgtEl>
                                          <p:spTgt spid="1048780"/>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8" presetSubtype="12">
                                  <p:stCondLst>
                                    <p:cond delay="0"/>
                                  </p:stCondLst>
                                  <p:childTnLst>
                                    <p:set>
                                      <p:cBhvr>
                                        <p:cTn dur="1" fill="hold" id="34">
                                          <p:stCondLst>
                                            <p:cond delay="0"/>
                                          </p:stCondLst>
                                        </p:cTn>
                                        <p:tgtEl>
                                          <p:spTgt spid="1048781"/>
                                        </p:tgtEl>
                                        <p:attrNameLst>
                                          <p:attrName>style.visibility</p:attrName>
                                        </p:attrNameLst>
                                      </p:cBhvr>
                                      <p:to>
                                        <p:strVal val="visible"/>
                                      </p:to>
                                    </p:set>
                                    <p:animEffect transition="in" filter="strips(downLeft)">
                                      <p:cBhvr>
                                        <p:cTn dur="500" id="35"/>
                                        <p:tgtEl>
                                          <p:spTgt spid="1048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8" grpId="0" uiExpand="0" build="whole"/>
      <p:bldP spid="1048779" grpId="0" uiExpand="0" build="whole"/>
      <p:bldP spid="1048780" grpId="0" uiExpand="0" build="whole"/>
      <p:bldP spid="1048781" grpId="0" uiExpand="0" build="whole"/>
      <p:bldP spid="1048782" grpId="0" uiExpand="0" build="whole"/>
    </p:bldLst>
  </p:timing>
</p:sld>
</file>

<file path=ppt/slides/slide48.xml><?xml version="1.0" encoding="utf-8"?>
<p:sld xmlns:a="http://schemas.openxmlformats.org/drawingml/2006/main" xmlns:r="http://schemas.openxmlformats.org/officeDocument/2006/relationships" xmlns:p="http://schemas.openxmlformats.org/presentationml/2006/main" show="1" showMasterSp="1">
  <p:cSld>
    <p:spTree>
      <p:nvGrpSpPr>
        <p:cNvPr id="139" name=""/>
        <p:cNvGrpSpPr/>
        <p:nvPr/>
      </p:nvGrpSpPr>
      <p:grpSpPr>
        <a:xfrm rot="0">
          <a:off x="0" y="0"/>
          <a:ext cx="0" cy="0"/>
          <a:chOff x="0" y="0"/>
          <a:chExt cx="0" cy="0"/>
        </a:xfrm>
      </p:grpSpPr>
      <p:sp>
        <p:nvSpPr>
          <p:cNvPr id="1048783" name="Text Box 2"/>
          <p:cNvSpPr txBox="1"/>
          <p:nvPr/>
        </p:nvSpPr>
        <p:spPr>
          <a:xfrm rot="0">
            <a:off x="827087" y="908050"/>
            <a:ext cx="8091487"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b="1" sz="2000" lang="zh-CN">
                <a:latin typeface="Times New Roman" pitchFamily="18" charset="0"/>
              </a:rPr>
              <a:t>   要使螺旋天线在轴向获得最大辐射且方向系数最大，根据强方向性端射阵条件，天线的第一圈和最后一圈沿轴向产生的辐射场的相位差应等于</a:t>
            </a:r>
            <a:r>
              <a:rPr altLang="en-US" b="1" sz="2000" i="1" lang="zh-CN">
                <a:sym typeface="Symbol" pitchFamily="18" charset="2"/>
              </a:rPr>
              <a:t></a:t>
            </a:r>
            <a:r>
              <a:rPr altLang="en-US" b="1" sz="2000" lang="zh-CN">
                <a:latin typeface="Times New Roman" pitchFamily="18" charset="0"/>
              </a:rPr>
              <a:t> ，即：</a:t>
            </a:r>
          </a:p>
        </p:txBody>
      </p:sp>
      <p:graphicFrame>
        <p:nvGraphicFramePr>
          <p:cNvPr id="4194361" name=""/>
          <p:cNvGraphicFramePr>
            <a:graphicFrameLocks/>
          </p:cNvGraphicFramePr>
          <p:nvPr/>
        </p:nvGraphicFramePr>
        <p:xfrm rot="0">
          <a:off x="3048000" y="2133600"/>
          <a:ext cx="2667000" cy="420687"/>
        </p:xfrm>
        <a:graphic>
          <a:graphicData uri="http://schemas.openxmlformats.org/presentationml/2006/ole">
            <mc:AlternateContent xmlns:mc="http://schemas.openxmlformats.org/markup-compatibility/2006">
              <mc:Choice xmlns:v="urn:schemas-microsoft-com:vml" Requires="v">
                <p:oleObj name="Equation" r:id="rId1" spid="" imgH="420687" imgW="2667000" showAsIcon="0" progId="Equation.3">
                  <p:embed followColorScheme="full"/>
                  <p:pic>
                    <p:nvPicPr>
                      <p:cNvPr id="2097250" name="Object 2"/>
                      <p:cNvPicPr>
                        <a:picLocks/>
                      </p:cNvPicPr>
                      <p:nvPr/>
                    </p:nvPicPr>
                    <p:blipFill>
                      <a:blip xmlns:r="http://schemas.openxmlformats.org/officeDocument/2006/relationships" r:embed="rId2"/>
                      <a:srcRect l="0" t="0" r="0" b="0"/>
                      <a:stretch>
                        <a:fillRect/>
                      </a:stretch>
                    </p:blipFill>
                    <p:spPr>
                      <a:xfrm rot="0">
                        <a:off x="3048000" y="2133600"/>
                        <a:ext cx="2667000" cy="420687"/>
                      </a:xfrm>
                      <a:prstGeom prst="rect"/>
                      <a:noFill/>
                      <a:ln>
                        <a:noFill/>
                      </a:ln>
                    </p:spPr>
                  </p:pic>
                </p:oleObj>
              </mc:Choice>
              <mc:Fallback>
                <p:oleObj name="Equation" r:id="rId1" spid="" imgH="420687" imgW="2667000" showAsIcon="0" progId="Equation.3">
                  <p:embed followColorScheme="full"/>
                  <p:pic>
                    <p:nvPicPr>
                      <p:cNvPr id="2097250" name="Object 2"/>
                      <p:cNvPicPr>
                        <a:picLocks/>
                      </p:cNvPicPr>
                      <p:nvPr/>
                    </p:nvPicPr>
                    <p:blipFill>
                      <a:blip xmlns:r="http://schemas.openxmlformats.org/officeDocument/2006/relationships" r:embed="rId2"/>
                      <a:srcRect l="0" t="0" r="0" b="0"/>
                      <a:stretch>
                        <a:fillRect/>
                      </a:stretch>
                    </p:blipFill>
                    <p:spPr>
                      <a:xfrm rot="0">
                        <a:off x="3048000" y="2133600"/>
                        <a:ext cx="2667000" cy="420687"/>
                      </a:xfrm>
                      <a:prstGeom prst="rect"/>
                      <a:noFill/>
                      <a:ln>
                        <a:noFill/>
                      </a:ln>
                    </p:spPr>
                  </p:pic>
                </p:oleObj>
              </mc:Fallback>
            </mc:AlternateContent>
          </a:graphicData>
        </a:graphic>
      </p:graphicFrame>
      <p:sp>
        <p:nvSpPr>
          <p:cNvPr id="1048784" name="Text Box 4"/>
          <p:cNvSpPr txBox="1"/>
          <p:nvPr/>
        </p:nvSpPr>
        <p:spPr>
          <a:xfrm rot="0">
            <a:off x="1524000" y="2743200"/>
            <a:ext cx="1219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b="1" sz="2000" lang="zh-CN">
                <a:latin typeface="Times New Roman" pitchFamily="18" charset="0"/>
              </a:rPr>
              <a:t>所以有：</a:t>
            </a:r>
          </a:p>
        </p:txBody>
      </p:sp>
      <p:graphicFrame>
        <p:nvGraphicFramePr>
          <p:cNvPr id="4194362" name=""/>
          <p:cNvGraphicFramePr>
            <a:graphicFrameLocks/>
          </p:cNvGraphicFramePr>
          <p:nvPr/>
        </p:nvGraphicFramePr>
        <p:xfrm rot="0">
          <a:off x="3048000" y="2590800"/>
          <a:ext cx="2209800" cy="787400"/>
        </p:xfrm>
        <a:graphic>
          <a:graphicData uri="http://schemas.openxmlformats.org/presentationml/2006/ole">
            <mc:AlternateContent xmlns:mc="http://schemas.openxmlformats.org/markup-compatibility/2006">
              <mc:Choice xmlns:v="urn:schemas-microsoft-com:vml" Requires="v">
                <p:oleObj name="Equation" r:id="rId3" spid="" imgH="787400" imgW="2209800" showAsIcon="0" progId="Equation.3">
                  <p:embed followColorScheme="full"/>
                  <p:pic>
                    <p:nvPicPr>
                      <p:cNvPr id="2097251" name="Object 3"/>
                      <p:cNvPicPr>
                        <a:picLocks/>
                      </p:cNvPicPr>
                      <p:nvPr/>
                    </p:nvPicPr>
                    <p:blipFill>
                      <a:blip xmlns:r="http://schemas.openxmlformats.org/officeDocument/2006/relationships" r:embed="rId4"/>
                      <a:srcRect l="0" t="0" r="0" b="0"/>
                      <a:stretch>
                        <a:fillRect/>
                      </a:stretch>
                    </p:blipFill>
                    <p:spPr>
                      <a:xfrm rot="0">
                        <a:off x="3048000" y="2590800"/>
                        <a:ext cx="2209800" cy="787400"/>
                      </a:xfrm>
                      <a:prstGeom prst="rect"/>
                      <a:noFill/>
                      <a:ln>
                        <a:noFill/>
                      </a:ln>
                    </p:spPr>
                  </p:pic>
                </p:oleObj>
              </mc:Choice>
              <mc:Fallback>
                <p:oleObj name="Equation" r:id="rId3" spid="" imgH="787400" imgW="2209800" showAsIcon="0" progId="Equation.3">
                  <p:embed followColorScheme="full"/>
                  <p:pic>
                    <p:nvPicPr>
                      <p:cNvPr id="2097251" name="Object 3"/>
                      <p:cNvPicPr>
                        <a:picLocks/>
                      </p:cNvPicPr>
                      <p:nvPr/>
                    </p:nvPicPr>
                    <p:blipFill>
                      <a:blip xmlns:r="http://schemas.openxmlformats.org/officeDocument/2006/relationships" r:embed="rId4"/>
                      <a:srcRect l="0" t="0" r="0" b="0"/>
                      <a:stretch>
                        <a:fillRect/>
                      </a:stretch>
                    </p:blipFill>
                    <p:spPr>
                      <a:xfrm rot="0">
                        <a:off x="3048000" y="2590800"/>
                        <a:ext cx="2209800" cy="787400"/>
                      </a:xfrm>
                      <a:prstGeom prst="rect"/>
                      <a:noFill/>
                      <a:ln>
                        <a:noFill/>
                      </a:ln>
                    </p:spPr>
                  </p:pic>
                </p:oleObj>
              </mc:Fallback>
            </mc:AlternateContent>
          </a:graphicData>
        </a:graphic>
      </p:graphicFrame>
      <p:sp>
        <p:nvSpPr>
          <p:cNvPr id="1048785" name="Text Box 6"/>
          <p:cNvSpPr txBox="1"/>
          <p:nvPr/>
        </p:nvSpPr>
        <p:spPr>
          <a:xfrm rot="0">
            <a:off x="684212" y="3581400"/>
            <a:ext cx="8078787"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lvl="0"/>
            <a:r>
              <a:rPr altLang="en-US" b="1" sz="2000" lang="zh-CN">
                <a:latin typeface="Times New Roman" pitchFamily="18" charset="0"/>
              </a:rPr>
              <a:t>     若按式(2)来选取</a:t>
            </a:r>
            <a:r>
              <a:rPr altLang="zh-CN" b="1" sz="2000" i="1" lang="en-US">
                <a:latin typeface="Times New Roman" pitchFamily="18" charset="0"/>
              </a:rPr>
              <a:t>c</a:t>
            </a:r>
            <a:r>
              <a:rPr altLang="en-US" b="1" sz="2000" lang="zh-CN">
                <a:latin typeface="Times New Roman" pitchFamily="18" charset="0"/>
              </a:rPr>
              <a:t>和</a:t>
            </a:r>
            <a:r>
              <a:rPr altLang="zh-CN" b="1" sz="2000" i="1" lang="en-US">
                <a:latin typeface="Times New Roman" pitchFamily="18" charset="0"/>
              </a:rPr>
              <a:t>h</a:t>
            </a:r>
            <a:r>
              <a:rPr altLang="en-US" b="1" sz="2000" lang="zh-CN">
                <a:latin typeface="Times New Roman" pitchFamily="18" charset="0"/>
              </a:rPr>
              <a:t>，天线在轴向获得最大辐射且方向系数最大，但不能得到理想的圆极化，不过当</a:t>
            </a:r>
            <a:r>
              <a:rPr altLang="zh-CN" b="1" sz="2000" i="1" lang="en-US">
                <a:latin typeface="Times New Roman" pitchFamily="18" charset="0"/>
              </a:rPr>
              <a:t>N</a:t>
            </a:r>
            <a:r>
              <a:rPr altLang="en-US" b="1" sz="2000" lang="zh-CN">
                <a:latin typeface="Times New Roman" pitchFamily="18" charset="0"/>
              </a:rPr>
              <a:t>较大时，式(1)与(2)差别不大，此时辐射场接近圆极化。</a:t>
            </a:r>
          </a:p>
        </p:txBody>
      </p:sp>
      <p:sp>
        <p:nvSpPr>
          <p:cNvPr id="1048786" name="Text Box 7"/>
          <p:cNvSpPr txBox="1"/>
          <p:nvPr/>
        </p:nvSpPr>
        <p:spPr>
          <a:xfrm rot="0">
            <a:off x="7543800" y="2819400"/>
            <a:ext cx="9144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en-US" lang="zh-CN">
                <a:solidFill>
                  <a:schemeClr val="lt2"/>
                </a:solidFill>
                <a:latin typeface="Times New Roman" pitchFamily="18" charset="0"/>
              </a:rPr>
              <a:t>(2)</a:t>
            </a:r>
          </a:p>
        </p:txBody>
      </p:sp>
      <p:sp>
        <p:nvSpPr>
          <p:cNvPr id="1048787" name="Text Box 8"/>
          <p:cNvSpPr txBox="1"/>
          <p:nvPr/>
        </p:nvSpPr>
        <p:spPr>
          <a:xfrm rot="0">
            <a:off x="755650" y="4876800"/>
            <a:ext cx="8159750" cy="1006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sz="2000" lang="zh-CN">
                <a:latin typeface="Times New Roman" pitchFamily="18" charset="0"/>
              </a:rPr>
              <a:t>   当工作波长增大或变短时，波长缩短系数也随之增大或变小，结果使等式(2)的右边几乎不变，从而使螺旋天线在一定的带宽内自动调整来满足获得最大方向系数的条件。</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2">
                                  <p:stCondLst>
                                    <p:cond delay="0"/>
                                  </p:stCondLst>
                                  <p:childTnLst>
                                    <p:set>
                                      <p:cBhvr>
                                        <p:cTn dur="1" fill="hold" id="6">
                                          <p:stCondLst>
                                            <p:cond delay="0"/>
                                          </p:stCondLst>
                                        </p:cTn>
                                        <p:tgtEl>
                                          <p:spTgt spid="1048783"/>
                                        </p:tgtEl>
                                        <p:attrNameLst>
                                          <p:attrName>style.visibility</p:attrName>
                                        </p:attrNameLst>
                                      </p:cBhvr>
                                      <p:to>
                                        <p:strVal val="visible"/>
                                      </p:to>
                                    </p:set>
                                    <p:anim calcmode="lin" valueType="num">
                                      <p:cBhvr additive="base">
                                        <p:cTn dur="500" fill="hold" id="7"/>
                                        <p:tgtEl>
                                          <p:spTgt spid="1048783"/>
                                        </p:tgtEl>
                                        <p:attrNameLst>
                                          <p:attrName>ppt_x</p:attrName>
                                        </p:attrNameLst>
                                      </p:cBhvr>
                                      <p:tavLst>
                                        <p:tav tm="0">
                                          <p:val>
                                            <p:strVal val="0-#ppt_w/2"/>
                                          </p:val>
                                        </p:tav>
                                        <p:tav tm="100000">
                                          <p:val>
                                            <p:strVal val="#ppt_x"/>
                                          </p:val>
                                        </p:tav>
                                      </p:tavLst>
                                    </p:anim>
                                    <p:anim calcmode="lin" valueType="num">
                                      <p:cBhvr additive="base">
                                        <p:cTn dur="500" fill="hold" id="8"/>
                                        <p:tgtEl>
                                          <p:spTgt spid="104878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6">
                                  <p:stCondLst>
                                    <p:cond delay="0"/>
                                  </p:stCondLst>
                                  <p:childTnLst>
                                    <p:set>
                                      <p:cBhvr>
                                        <p:cTn dur="1" fill="hold" id="12">
                                          <p:stCondLst>
                                            <p:cond delay="0"/>
                                          </p:stCondLst>
                                        </p:cTn>
                                        <p:tgtEl>
                                          <p:spTgt spid="4194361"/>
                                        </p:tgtEl>
                                        <p:attrNameLst>
                                          <p:attrName>style.visibility</p:attrName>
                                        </p:attrNameLst>
                                      </p:cBhvr>
                                      <p:to>
                                        <p:strVal val="visible"/>
                                      </p:to>
                                    </p:set>
                                    <p:anim calcmode="lin" valueType="num">
                                      <p:cBhvr additive="base">
                                        <p:cTn dur="500" fill="hold" id="13"/>
                                        <p:tgtEl>
                                          <p:spTgt spid="4194361"/>
                                        </p:tgtEl>
                                        <p:attrNameLst>
                                          <p:attrName>ppt_x</p:attrName>
                                        </p:attrNameLst>
                                      </p:cBhvr>
                                      <p:tavLst>
                                        <p:tav tm="0">
                                          <p:val>
                                            <p:strVal val="1+#ppt_w/2"/>
                                          </p:val>
                                        </p:tav>
                                        <p:tav tm="100000">
                                          <p:val>
                                            <p:strVal val="#ppt_x"/>
                                          </p:val>
                                        </p:tav>
                                      </p:tavLst>
                                    </p:anim>
                                    <p:anim calcmode="lin" valueType="num">
                                      <p:cBhvr additive="base">
                                        <p:cTn dur="500" fill="hold" id="14"/>
                                        <p:tgtEl>
                                          <p:spTgt spid="4194361"/>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9">
                                  <p:stCondLst>
                                    <p:cond delay="0"/>
                                  </p:stCondLst>
                                  <p:childTnLst>
                                    <p:set>
                                      <p:cBhvr>
                                        <p:cTn dur="1" fill="hold" id="18">
                                          <p:stCondLst>
                                            <p:cond delay="0"/>
                                          </p:stCondLst>
                                        </p:cTn>
                                        <p:tgtEl>
                                          <p:spTgt spid="1048784"/>
                                        </p:tgtEl>
                                        <p:attrNameLst>
                                          <p:attrName>style.visibility</p:attrName>
                                        </p:attrNameLst>
                                      </p:cBhvr>
                                      <p:to>
                                        <p:strVal val="visible"/>
                                      </p:to>
                                    </p:set>
                                    <p:anim calcmode="lin" valueType="num">
                                      <p:cBhvr additive="base">
                                        <p:cTn dur="500" fill="hold" id="19"/>
                                        <p:tgtEl>
                                          <p:spTgt spid="1048784"/>
                                        </p:tgtEl>
                                        <p:attrNameLst>
                                          <p:attrName>ppt_x</p:attrName>
                                        </p:attrNameLst>
                                      </p:cBhvr>
                                      <p:tavLst>
                                        <p:tav tm="0">
                                          <p:val>
                                            <p:strVal val="0-#ppt_w/2"/>
                                          </p:val>
                                        </p:tav>
                                        <p:tav tm="100000">
                                          <p:val>
                                            <p:strVal val="#ppt_x"/>
                                          </p:val>
                                        </p:tav>
                                      </p:tavLst>
                                    </p:anim>
                                    <p:anim calcmode="lin" valueType="num">
                                      <p:cBhvr additive="base">
                                        <p:cTn dur="500" fill="hold" id="20"/>
                                        <p:tgtEl>
                                          <p:spTgt spid="104878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3" presetSubtype="10">
                                  <p:stCondLst>
                                    <p:cond delay="0"/>
                                  </p:stCondLst>
                                  <p:childTnLst>
                                    <p:set>
                                      <p:cBhvr>
                                        <p:cTn dur="1" fill="hold" id="24">
                                          <p:stCondLst>
                                            <p:cond delay="0"/>
                                          </p:stCondLst>
                                        </p:cTn>
                                        <p:tgtEl>
                                          <p:spTgt spid="4194362"/>
                                        </p:tgtEl>
                                        <p:attrNameLst>
                                          <p:attrName>style.visibility</p:attrName>
                                        </p:attrNameLst>
                                      </p:cBhvr>
                                      <p:to>
                                        <p:strVal val="visible"/>
                                      </p:to>
                                    </p:set>
                                    <p:animEffect transition="in" filter="blinds(horizontal)">
                                      <p:cBhvr>
                                        <p:cTn dur="500" id="25"/>
                                        <p:tgtEl>
                                          <p:spTgt spid="4194362"/>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4">
                                  <p:stCondLst>
                                    <p:cond delay="0"/>
                                  </p:stCondLst>
                                  <p:childTnLst>
                                    <p:set>
                                      <p:cBhvr>
                                        <p:cTn dur="1" fill="hold" id="29">
                                          <p:stCondLst>
                                            <p:cond delay="0"/>
                                          </p:stCondLst>
                                        </p:cTn>
                                        <p:tgtEl>
                                          <p:spTgt spid="1048786"/>
                                        </p:tgtEl>
                                        <p:attrNameLst>
                                          <p:attrName>style.visibility</p:attrName>
                                        </p:attrNameLst>
                                      </p:cBhvr>
                                      <p:to>
                                        <p:strVal val="visible"/>
                                      </p:to>
                                    </p:set>
                                    <p:animEffect transition="in" filter="wipe(down)">
                                      <p:cBhvr>
                                        <p:cTn dur="500" id="30"/>
                                        <p:tgtEl>
                                          <p:spTgt spid="104878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6" presetSubtype="26">
                                  <p:stCondLst>
                                    <p:cond delay="0"/>
                                  </p:stCondLst>
                                  <p:childTnLst>
                                    <p:set>
                                      <p:cBhvr>
                                        <p:cTn dur="1" fill="hold" id="34">
                                          <p:stCondLst>
                                            <p:cond delay="0"/>
                                          </p:stCondLst>
                                        </p:cTn>
                                        <p:tgtEl>
                                          <p:spTgt spid="1048785"/>
                                        </p:tgtEl>
                                        <p:attrNameLst>
                                          <p:attrName>style.visibility</p:attrName>
                                        </p:attrNameLst>
                                      </p:cBhvr>
                                      <p:to>
                                        <p:strVal val="visible"/>
                                      </p:to>
                                    </p:set>
                                    <p:animEffect transition="in" filter="barn(inHorizontal)">
                                      <p:cBhvr>
                                        <p:cTn dur="500" id="35"/>
                                        <p:tgtEl>
                                          <p:spTgt spid="1048785"/>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3" presetSubtype="272">
                                  <p:stCondLst>
                                    <p:cond delay="0"/>
                                  </p:stCondLst>
                                  <p:childTnLst>
                                    <p:set>
                                      <p:cBhvr>
                                        <p:cTn dur="1" fill="hold" id="39">
                                          <p:stCondLst>
                                            <p:cond delay="0"/>
                                          </p:stCondLst>
                                        </p:cTn>
                                        <p:tgtEl>
                                          <p:spTgt spid="1048787"/>
                                        </p:tgtEl>
                                        <p:attrNameLst>
                                          <p:attrName>style.visibility</p:attrName>
                                        </p:attrNameLst>
                                      </p:cBhvr>
                                      <p:to>
                                        <p:strVal val="visible"/>
                                      </p:to>
                                    </p:set>
                                    <p:anim calcmode="lin" valueType="num">
                                      <p:cBhvr>
                                        <p:cTn dur="500" fill="hold" id="40"/>
                                        <p:tgtEl>
                                          <p:spTgt spid="1048787"/>
                                        </p:tgtEl>
                                        <p:attrNameLst>
                                          <p:attrName>ppt_w</p:attrName>
                                        </p:attrNameLst>
                                      </p:cBhvr>
                                      <p:tavLst>
                                        <p:tav tm="0">
                                          <p:val>
                                            <p:strVal val="2/3*#ppt_w"/>
                                          </p:val>
                                        </p:tav>
                                        <p:tav tm="100000">
                                          <p:val>
                                            <p:strVal val="#ppt_w"/>
                                          </p:val>
                                        </p:tav>
                                      </p:tavLst>
                                    </p:anim>
                                    <p:anim calcmode="lin" valueType="num">
                                      <p:cBhvr>
                                        <p:cTn dur="500" fill="hold" id="41"/>
                                        <p:tgtEl>
                                          <p:spTgt spid="104878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3" grpId="0" uiExpand="0" build="whole"/>
      <p:bldP spid="1048784" grpId="0" uiExpand="0" build="whole"/>
      <p:bldP spid="1048785" grpId="0" uiExpand="0" build="whole"/>
      <p:bldP spid="1048786" grpId="0" uiExpand="0" build="whole"/>
      <p:bldP spid="1048787" grpId="0" uiExpand="0" build="whole"/>
    </p:bldLst>
  </p:timing>
</p:sld>
</file>

<file path=ppt/slides/slide49.xml><?xml version="1.0" encoding="utf-8"?>
<p:sld xmlns:a="http://schemas.openxmlformats.org/drawingml/2006/main" xmlns:r="http://schemas.openxmlformats.org/officeDocument/2006/relationships" xmlns:p="http://schemas.openxmlformats.org/presentationml/2006/main" show="1" showMasterSp="1">
  <p:cSld>
    <p:spTree>
      <p:nvGrpSpPr>
        <p:cNvPr id="140" name=""/>
        <p:cNvGrpSpPr/>
        <p:nvPr/>
      </p:nvGrpSpPr>
      <p:grpSpPr>
        <a:xfrm rot="0">
          <a:off x="0" y="0"/>
          <a:ext cx="0" cy="0"/>
          <a:chOff x="0" y="0"/>
          <a:chExt cx="0" cy="0"/>
        </a:xfrm>
      </p:grpSpPr>
      <p:sp>
        <p:nvSpPr>
          <p:cNvPr id="1048788" name="Text Box 2"/>
          <p:cNvSpPr txBox="1"/>
          <p:nvPr/>
        </p:nvSpPr>
        <p:spPr>
          <a:xfrm rot="0">
            <a:off x="611187" y="1676400"/>
            <a:ext cx="8151812" cy="3743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spcBef>
                <a:spcPct val="50000"/>
              </a:spcBef>
            </a:pPr>
            <a:r>
              <a:rPr altLang="en-US" b="1" lang="zh-CN">
                <a:solidFill>
                  <a:srgbClr val="080808"/>
                </a:solidFill>
                <a:latin typeface="Times New Roman" pitchFamily="18" charset="0"/>
                <a:ea typeface="楷体_GB2312" pitchFamily="0" charset="1"/>
              </a:rPr>
              <a:t>(1) 由于在轴向辐射螺旋天线上电流接近纯行波分布，所以在一定的带宽内，其阻抗变化也不大，且基本接近纯电阻。</a:t>
            </a:r>
          </a:p>
          <a:p>
            <a:pPr algn="just" eaLnBrk="1" hangingPunct="1" latinLnBrk="1" lvl="0">
              <a:spcBef>
                <a:spcPct val="50000"/>
              </a:spcBef>
            </a:pPr>
            <a:r>
              <a:rPr altLang="en-US" b="1" lang="zh-CN">
                <a:solidFill>
                  <a:srgbClr val="080808"/>
                </a:solidFill>
                <a:latin typeface="Times New Roman" pitchFamily="18" charset="0"/>
                <a:ea typeface="楷体_GB2312" pitchFamily="0" charset="1"/>
              </a:rPr>
              <a:t>(2) 它仅在末端有很小的反射。由于反射回接地平面的场非常弱，因此接地平面的影响可以忽略，且对接地平面尺寸的要求也不很严格，只要大于半波长即可，形状可以是圆的或方的，一般是金属圆盘。</a:t>
            </a:r>
          </a:p>
          <a:p>
            <a:pPr algn="just" eaLnBrk="1" hangingPunct="1" latinLnBrk="1" lvl="0">
              <a:spcBef>
                <a:spcPct val="50000"/>
              </a:spcBef>
            </a:pPr>
            <a:r>
              <a:rPr altLang="en-US" b="1" lang="zh-CN">
                <a:solidFill>
                  <a:srgbClr val="080808"/>
                </a:solidFill>
                <a:latin typeface="Times New Roman" pitchFamily="18" charset="0"/>
                <a:ea typeface="楷体_GB2312" pitchFamily="0" charset="1"/>
              </a:rPr>
              <a:t>(3) 螺旋线的直径对天线的性能影响很小，当螺旋线圈按右旋形式绕制时，它就辐射或接收右旋圆极化波，反之，则辐射或接收左旋圆极化波。</a:t>
            </a:r>
          </a:p>
        </p:txBody>
      </p:sp>
      <p:sp>
        <p:nvSpPr>
          <p:cNvPr id="1048789" name="Text Box 3"/>
          <p:cNvSpPr txBox="1"/>
          <p:nvPr/>
        </p:nvSpPr>
        <p:spPr>
          <a:xfrm rot="0">
            <a:off x="684212" y="908050"/>
            <a:ext cx="3244850" cy="584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pPr>
            <a:r>
              <a:rPr altLang="zh-CN" b="1" sz="3200" lang="en-US">
                <a:solidFill>
                  <a:schemeClr val="lt2"/>
                </a:solidFill>
                <a:latin typeface="Times New Roman" pitchFamily="18" charset="0"/>
              </a:rPr>
              <a:t>(2)</a:t>
            </a:r>
            <a:r>
              <a:rPr altLang="en-US" b="1" sz="3200" lang="zh-CN">
                <a:solidFill>
                  <a:schemeClr val="lt2"/>
                </a:solidFill>
                <a:latin typeface="Times New Roman" pitchFamily="18" charset="0"/>
              </a:rPr>
              <a:t> 结论</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788">
                                            <p:txEl>
                                              <p:charRg st="0" end="55"/>
                                            </p:txEl>
                                          </p:spTgt>
                                        </p:tgtEl>
                                        <p:attrNameLst>
                                          <p:attrName>style.visibility</p:attrName>
                                        </p:attrNameLst>
                                      </p:cBhvr>
                                      <p:to>
                                        <p:strVal val="visible"/>
                                      </p:to>
                                    </p:set>
                                    <p:animEffect transition="in" filter="wipe(left)">
                                      <p:cBhvr>
                                        <p:cTn dur="500" id="7"/>
                                        <p:tgtEl>
                                          <p:spTgt spid="1048788">
                                            <p:txEl>
                                              <p:charRg st="0" end="55"/>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788">
                                            <p:txEl>
                                              <p:charRg st="55" end="147"/>
                                            </p:txEl>
                                          </p:spTgt>
                                        </p:tgtEl>
                                        <p:attrNameLst>
                                          <p:attrName>style.visibility</p:attrName>
                                        </p:attrNameLst>
                                      </p:cBhvr>
                                      <p:to>
                                        <p:strVal val="visible"/>
                                      </p:to>
                                    </p:set>
                                    <p:animEffect transition="in" filter="wipe(left)">
                                      <p:cBhvr>
                                        <p:cTn dur="500" id="12"/>
                                        <p:tgtEl>
                                          <p:spTgt spid="1048788">
                                            <p:txEl>
                                              <p:charRg st="55" end="147"/>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1048788">
                                            <p:txEl>
                                              <p:charRg st="147" end="213"/>
                                            </p:txEl>
                                          </p:spTgt>
                                        </p:tgtEl>
                                        <p:attrNameLst>
                                          <p:attrName>style.visibility</p:attrName>
                                        </p:attrNameLst>
                                      </p:cBhvr>
                                      <p:to>
                                        <p:strVal val="visible"/>
                                      </p:to>
                                    </p:set>
                                    <p:animEffect transition="in" filter="wipe(left)">
                                      <p:cBhvr>
                                        <p:cTn dur="500" id="17"/>
                                        <p:tgtEl>
                                          <p:spTgt spid="1048788">
                                            <p:txEl>
                                              <p:charRg st="147" end="2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8" grpId="0" uiExpand="0" build="p" bldLvl="1"/>
    </p:bldLst>
  </p:timing>
</p:sld>
</file>

<file path=ppt/slides/slide5.xml><?xml version="1.0" encoding="utf-8"?>
<p:sld xmlns:a="http://schemas.openxmlformats.org/drawingml/2006/main" xmlns:r="http://schemas.openxmlformats.org/officeDocument/2006/relationships" xmlns:p="http://schemas.openxmlformats.org/presentationml/2006/main" show="1" showMasterSp="1">
  <p:cSld>
    <p:spTree>
      <p:nvGrpSpPr>
        <p:cNvPr id="87" name=""/>
        <p:cNvGrpSpPr/>
        <p:nvPr/>
      </p:nvGrpSpPr>
      <p:grpSpPr>
        <a:xfrm rot="0">
          <a:off x="0" y="0"/>
          <a:ext cx="0" cy="0"/>
          <a:chOff x="0" y="0"/>
          <a:chExt cx="0" cy="0"/>
        </a:xfrm>
      </p:grpSpPr>
      <p:sp>
        <p:nvSpPr>
          <p:cNvPr id="1048645" name="Text Box 2"/>
          <p:cNvSpPr txBox="1"/>
          <p:nvPr/>
        </p:nvSpPr>
        <p:spPr>
          <a:xfrm rot="0">
            <a:off x="990600" y="685800"/>
            <a:ext cx="5334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latin typeface="Times New Roman" pitchFamily="18" charset="0"/>
              </a:rPr>
              <a:t>(1) 水平振子天线的方向图</a:t>
            </a:r>
            <a:r>
              <a:rPr altLang="en-US" lang="zh-CN">
                <a:latin typeface="Times New Roman" pitchFamily="18" charset="0"/>
              </a:rPr>
              <a:t> </a:t>
            </a:r>
          </a:p>
        </p:txBody>
      </p:sp>
      <p:graphicFrame>
        <p:nvGraphicFramePr>
          <p:cNvPr id="4194305" name=""/>
          <p:cNvGraphicFramePr>
            <a:graphicFrameLocks/>
          </p:cNvGraphicFramePr>
          <p:nvPr/>
        </p:nvGraphicFramePr>
        <p:xfrm rot="0">
          <a:off x="6324600" y="1295400"/>
          <a:ext cx="2400300" cy="2328862"/>
        </p:xfrm>
        <a:graphic>
          <a:graphicData uri="http://schemas.openxmlformats.org/presentationml/2006/ole">
            <mc:AlternateContent xmlns:mc="http://schemas.openxmlformats.org/markup-compatibility/2006">
              <mc:Choice xmlns:v="urn:schemas-microsoft-com:vml" Requires="v">
                <p:oleObj r:id="rId1" spid="" imgH="2328862" imgW="2400300" showAsIcon="0" progId="PBrush">
                  <p:embed followColorScheme="full"/>
                  <p:pic>
                    <p:nvPicPr>
                      <p:cNvPr id="2097159" name="Object 3" descr=""/>
                      <p:cNvPicPr>
                        <a:picLocks/>
                      </p:cNvPicPr>
                      <p:nvPr/>
                    </p:nvPicPr>
                    <p:blipFill>
                      <a:blip xmlns:r="http://schemas.openxmlformats.org/officeDocument/2006/relationships" r:embed="rId2"/>
                      <a:srcRect l="0" t="0" r="0" b="0"/>
                      <a:stretch>
                        <a:fillRect/>
                      </a:stretch>
                    </p:blipFill>
                    <p:spPr>
                      <a:xfrm rot="0">
                        <a:off x="6324600" y="1295400"/>
                        <a:ext cx="2400300" cy="2328862"/>
                      </a:xfrm>
                      <a:prstGeom prst="rect"/>
                      <a:noFill/>
                      <a:ln>
                        <a:noFill/>
                      </a:ln>
                    </p:spPr>
                  </p:pic>
                </p:oleObj>
              </mc:Choice>
              <mc:Fallback>
                <p:oleObj r:id="rId1" spid="" imgH="2328862" imgW="2400300" showAsIcon="0" progId="PBrush">
                  <p:embed followColorScheme="full"/>
                  <p:pic>
                    <p:nvPicPr>
                      <p:cNvPr id="2097159" name="Object 3" descr=""/>
                      <p:cNvPicPr>
                        <a:picLocks/>
                      </p:cNvPicPr>
                      <p:nvPr/>
                    </p:nvPicPr>
                    <p:blipFill>
                      <a:blip xmlns:r="http://schemas.openxmlformats.org/officeDocument/2006/relationships" r:embed="rId2"/>
                      <a:srcRect l="0" t="0" r="0" b="0"/>
                      <a:stretch>
                        <a:fillRect/>
                      </a:stretch>
                    </p:blipFill>
                    <p:spPr>
                      <a:xfrm rot="0">
                        <a:off x="6324600" y="1295400"/>
                        <a:ext cx="2400300" cy="2328862"/>
                      </a:xfrm>
                      <a:prstGeom prst="rect"/>
                      <a:noFill/>
                      <a:ln>
                        <a:noFill/>
                      </a:ln>
                    </p:spPr>
                  </p:pic>
                </p:oleObj>
              </mc:Fallback>
            </mc:AlternateContent>
          </a:graphicData>
        </a:graphic>
      </p:graphicFrame>
      <p:sp>
        <p:nvSpPr>
          <p:cNvPr id="1048646" name="Text Box 4"/>
          <p:cNvSpPr txBox="1"/>
          <p:nvPr/>
        </p:nvSpPr>
        <p:spPr>
          <a:xfrm rot="0">
            <a:off x="685800" y="1219200"/>
            <a:ext cx="5562600" cy="24333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sz="2000" lang="zh-CN">
                <a:latin typeface="宋体" pitchFamily="2" charset="-122"/>
              </a:rPr>
              <a:t>  </a:t>
            </a:r>
            <a:r>
              <a:rPr altLang="en-US" b="1" lang="zh-CN">
                <a:latin typeface="宋体" pitchFamily="2" charset="-122"/>
              </a:rPr>
              <a:t>根据镜像原理，</a:t>
            </a:r>
            <a:r>
              <a:rPr altLang="en-US" b="1" lang="zh-CN">
                <a:solidFill>
                  <a:srgbClr val="ED6613"/>
                </a:solidFill>
                <a:latin typeface="宋体" pitchFamily="2" charset="-122"/>
              </a:rPr>
              <a:t>架设在理想导电地面上的水平振子天线可用该天线及其镜像所构成的二元阵来分析。</a:t>
            </a:r>
          </a:p>
          <a:p>
            <a:pPr eaLnBrk="1" hangingPunct="1" latinLnBrk="1" lvl="0">
              <a:spcBef>
                <a:spcPct val="50000"/>
              </a:spcBef>
              <a:buNone/>
            </a:pPr>
            <a:r>
              <a:rPr altLang="en-US" b="1" lang="zh-CN">
                <a:latin typeface="宋体" pitchFamily="2" charset="-122"/>
              </a:rPr>
              <a:t>  该二元阵的两天线元是同幅反相的，如果地面上的天线相位为零，则其镜像的相位就是</a:t>
            </a:r>
            <a:r>
              <a:rPr altLang="en-US" b="1" lang="zh-CN">
                <a:latin typeface="Times New Roman" pitchFamily="18" charset="0"/>
                <a:sym typeface="Symbol" pitchFamily="18" charset="2"/>
              </a:rPr>
              <a:t></a:t>
            </a:r>
            <a:r>
              <a:rPr altLang="en-US" b="1" lang="zh-CN">
                <a:latin typeface="宋体" pitchFamily="2" charset="-122"/>
              </a:rPr>
              <a:t>。于是其合成场为：</a:t>
            </a:r>
            <a:r>
              <a:rPr altLang="en-US" lang="zh-CN"/>
              <a:t> </a:t>
            </a:r>
          </a:p>
        </p:txBody>
      </p:sp>
      <p:graphicFrame>
        <p:nvGraphicFramePr>
          <p:cNvPr id="4194306" name=""/>
          <p:cNvGraphicFramePr>
            <a:graphicFrameLocks/>
          </p:cNvGraphicFramePr>
          <p:nvPr/>
        </p:nvGraphicFramePr>
        <p:xfrm rot="0">
          <a:off x="971550" y="3716337"/>
          <a:ext cx="7297737" cy="950912"/>
        </p:xfrm>
        <a:graphic>
          <a:graphicData uri="http://schemas.openxmlformats.org/presentationml/2006/ole">
            <mc:AlternateContent xmlns:mc="http://schemas.openxmlformats.org/markup-compatibility/2006">
              <mc:Choice xmlns:v="urn:schemas-microsoft-com:vml" Requires="v">
                <p:oleObj r:id="rId3" spid="" imgH="950912" imgW="7297737" showAsIcon="0" progId="Equation.3">
                  <p:embed followColorScheme="full"/>
                  <p:pic>
                    <p:nvPicPr>
                      <p:cNvPr id="2097160" name="Object 5" descr=""/>
                      <p:cNvPicPr>
                        <a:picLocks/>
                      </p:cNvPicPr>
                      <p:nvPr/>
                    </p:nvPicPr>
                    <p:blipFill>
                      <a:blip xmlns:r="http://schemas.openxmlformats.org/officeDocument/2006/relationships" r:embed="rId4"/>
                      <a:srcRect l="0" t="0" r="0" b="0"/>
                      <a:stretch>
                        <a:fillRect/>
                      </a:stretch>
                    </p:blipFill>
                    <p:spPr>
                      <a:xfrm rot="0">
                        <a:off x="971550" y="3716337"/>
                        <a:ext cx="7297737" cy="950912"/>
                      </a:xfrm>
                      <a:prstGeom prst="rect"/>
                      <a:noFill/>
                      <a:ln>
                        <a:noFill/>
                      </a:ln>
                    </p:spPr>
                  </p:pic>
                </p:oleObj>
              </mc:Choice>
              <mc:Fallback>
                <p:oleObj r:id="rId3" spid="" imgH="950912" imgW="7297737" showAsIcon="0" progId="Equation.3">
                  <p:embed followColorScheme="full"/>
                  <p:pic>
                    <p:nvPicPr>
                      <p:cNvPr id="2097160" name="Object 5" descr=""/>
                      <p:cNvPicPr>
                        <a:picLocks/>
                      </p:cNvPicPr>
                      <p:nvPr/>
                    </p:nvPicPr>
                    <p:blipFill>
                      <a:blip xmlns:r="http://schemas.openxmlformats.org/officeDocument/2006/relationships" r:embed="rId4"/>
                      <a:srcRect l="0" t="0" r="0" b="0"/>
                      <a:stretch>
                        <a:fillRect/>
                      </a:stretch>
                    </p:blipFill>
                    <p:spPr>
                      <a:xfrm rot="0">
                        <a:off x="971550" y="3716337"/>
                        <a:ext cx="7297737" cy="950912"/>
                      </a:xfrm>
                      <a:prstGeom prst="rect"/>
                      <a:noFill/>
                      <a:ln>
                        <a:noFill/>
                      </a:ln>
                    </p:spPr>
                  </p:pic>
                </p:oleObj>
              </mc:Fallback>
            </mc:AlternateContent>
          </a:graphicData>
        </a:graphic>
      </p:graphicFrame>
      <p:sp>
        <p:nvSpPr>
          <p:cNvPr id="1048647" name="Rectangle 6"/>
          <p:cNvSpPr/>
          <p:nvPr/>
        </p:nvSpPr>
        <p:spPr>
          <a:xfrm rot="0">
            <a:off x="684212" y="4724400"/>
            <a:ext cx="8077200" cy="8223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tabLst>
                <a:tab algn="l" pos="457200"/>
              </a:tabLst>
            </a:pPr>
            <a:r>
              <a:rPr altLang="en-US" b="1" lang="zh-CN">
                <a:latin typeface="Times New Roman" pitchFamily="18" charset="0"/>
              </a:rPr>
              <a:t>其中，</a:t>
            </a:r>
            <a:r>
              <a:rPr altLang="en-US" b="1" i="1" lang="zh-CN">
                <a:latin typeface="Times New Roman" pitchFamily="18" charset="0"/>
                <a:sym typeface="Symbol" pitchFamily="18" charset="2"/>
              </a:rPr>
              <a:t></a:t>
            </a:r>
            <a:r>
              <a:rPr altLang="en-US" b="1" lang="zh-CN">
                <a:latin typeface="Times New Roman" pitchFamily="18" charset="0"/>
              </a:rPr>
              <a:t>是射线与振子轴线即</a:t>
            </a:r>
            <a:r>
              <a:rPr altLang="zh-CN" b="1" i="1" lang="en-US">
                <a:latin typeface="Times New Roman" pitchFamily="18" charset="0"/>
              </a:rPr>
              <a:t>y</a:t>
            </a:r>
            <a:r>
              <a:rPr altLang="en-US" b="1" lang="zh-CN">
                <a:latin typeface="Times New Roman" pitchFamily="18" charset="0"/>
              </a:rPr>
              <a:t>轴之间的夹角。</a:t>
            </a:r>
          </a:p>
          <a:p>
            <a:pPr algn="just" eaLnBrk="1" hangingPunct="1" latinLnBrk="1" lvl="0">
              <a:buNone/>
              <a:tabLst>
                <a:tab algn="l" pos="457200"/>
              </a:tabLst>
            </a:pPr>
            <a:r>
              <a:rPr altLang="en-US" b="1" lang="zh-CN">
                <a:latin typeface="Times New Roman" pitchFamily="18" charset="0"/>
              </a:rPr>
              <a:t>  在球坐标系中有：</a:t>
            </a:r>
          </a:p>
        </p:txBody>
      </p:sp>
      <p:graphicFrame>
        <p:nvGraphicFramePr>
          <p:cNvPr id="4194307" name=""/>
          <p:cNvGraphicFramePr>
            <a:graphicFrameLocks/>
          </p:cNvGraphicFramePr>
          <p:nvPr/>
        </p:nvGraphicFramePr>
        <p:xfrm rot="0">
          <a:off x="1143000" y="5562600"/>
          <a:ext cx="7620000" cy="452437"/>
        </p:xfrm>
        <a:graphic>
          <a:graphicData uri="http://schemas.openxmlformats.org/presentationml/2006/ole">
            <mc:AlternateContent xmlns:mc="http://schemas.openxmlformats.org/markup-compatibility/2006">
              <mc:Choice xmlns:v="urn:schemas-microsoft-com:vml" Requires="v">
                <p:oleObj r:id="rId5" spid="" imgH="452437" imgW="7620000" showAsIcon="0" progId="Equation.3">
                  <p:embed followColorScheme="full"/>
                  <p:pic>
                    <p:nvPicPr>
                      <p:cNvPr id="2097161" name="Object 7" descr=""/>
                      <p:cNvPicPr>
                        <a:picLocks/>
                      </p:cNvPicPr>
                      <p:nvPr/>
                    </p:nvPicPr>
                    <p:blipFill>
                      <a:blip xmlns:r="http://schemas.openxmlformats.org/officeDocument/2006/relationships" r:embed="rId6"/>
                      <a:srcRect l="0" t="0" r="0" b="0"/>
                      <a:stretch>
                        <a:fillRect/>
                      </a:stretch>
                    </p:blipFill>
                    <p:spPr>
                      <a:xfrm rot="0">
                        <a:off x="1143000" y="5562600"/>
                        <a:ext cx="7620000" cy="452437"/>
                      </a:xfrm>
                      <a:prstGeom prst="rect"/>
                      <a:noFill/>
                      <a:ln>
                        <a:noFill/>
                      </a:ln>
                    </p:spPr>
                  </p:pic>
                </p:oleObj>
              </mc:Choice>
              <mc:Fallback>
                <p:oleObj r:id="rId5" spid="" imgH="452437" imgW="7620000" showAsIcon="0" progId="Equation.3">
                  <p:embed followColorScheme="full"/>
                  <p:pic>
                    <p:nvPicPr>
                      <p:cNvPr id="2097161" name="Object 7" descr=""/>
                      <p:cNvPicPr>
                        <a:picLocks/>
                      </p:cNvPicPr>
                      <p:nvPr/>
                    </p:nvPicPr>
                    <p:blipFill>
                      <a:blip xmlns:r="http://schemas.openxmlformats.org/officeDocument/2006/relationships" r:embed="rId6"/>
                      <a:srcRect l="0" t="0" r="0" b="0"/>
                      <a:stretch>
                        <a:fillRect/>
                      </a:stretch>
                    </p:blipFill>
                    <p:spPr>
                      <a:xfrm rot="0">
                        <a:off x="1143000" y="5562600"/>
                        <a:ext cx="7620000" cy="452437"/>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645"/>
                                        </p:tgtEl>
                                        <p:attrNameLst>
                                          <p:attrName>style.visibility</p:attrName>
                                        </p:attrNameLst>
                                      </p:cBhvr>
                                      <p:to>
                                        <p:strVal val="visible"/>
                                      </p:to>
                                    </p:set>
                                    <p:anim calcmode="lin" valueType="num">
                                      <p:cBhvr additive="base">
                                        <p:cTn dur="500" fill="hold" id="7"/>
                                        <p:tgtEl>
                                          <p:spTgt spid="1048645"/>
                                        </p:tgtEl>
                                        <p:attrNameLst>
                                          <p:attrName>ppt_x</p:attrName>
                                        </p:attrNameLst>
                                      </p:cBhvr>
                                      <p:tavLst>
                                        <p:tav tm="0">
                                          <p:val>
                                            <p:strVal val="1+#ppt_w/2"/>
                                          </p:val>
                                        </p:tav>
                                        <p:tav tm="100000">
                                          <p:val>
                                            <p:strVal val="#ppt_x"/>
                                          </p:val>
                                        </p:tav>
                                      </p:tavLst>
                                    </p:anim>
                                    <p:anim calcmode="lin" valueType="num">
                                      <p:cBhvr additive="base">
                                        <p:cTn dur="500" fill="hold" id="8"/>
                                        <p:tgtEl>
                                          <p:spTgt spid="1048645"/>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6" presetSubtype="37">
                                  <p:stCondLst>
                                    <p:cond delay="0"/>
                                  </p:stCondLst>
                                  <p:childTnLst>
                                    <p:set>
                                      <p:cBhvr>
                                        <p:cTn dur="1" fill="hold" id="12">
                                          <p:stCondLst>
                                            <p:cond delay="0"/>
                                          </p:stCondLst>
                                        </p:cTn>
                                        <p:tgtEl>
                                          <p:spTgt spid="4194305"/>
                                        </p:tgtEl>
                                        <p:attrNameLst>
                                          <p:attrName>style.visibility</p:attrName>
                                        </p:attrNameLst>
                                      </p:cBhvr>
                                      <p:to>
                                        <p:strVal val="visible"/>
                                      </p:to>
                                    </p:set>
                                    <p:animEffect transition="in" filter="barn(outVertical)">
                                      <p:cBhvr>
                                        <p:cTn dur="500" id="13"/>
                                        <p:tgtEl>
                                          <p:spTgt spid="419430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3" presetSubtype="5">
                                  <p:stCondLst>
                                    <p:cond delay="0"/>
                                  </p:stCondLst>
                                  <p:childTnLst>
                                    <p:set>
                                      <p:cBhvr>
                                        <p:cTn dur="1" fill="hold" id="17">
                                          <p:stCondLst>
                                            <p:cond delay="0"/>
                                          </p:stCondLst>
                                        </p:cTn>
                                        <p:tgtEl>
                                          <p:spTgt spid="1048646"/>
                                        </p:tgtEl>
                                        <p:attrNameLst>
                                          <p:attrName>style.visibility</p:attrName>
                                        </p:attrNameLst>
                                      </p:cBhvr>
                                      <p:to>
                                        <p:strVal val="visible"/>
                                      </p:to>
                                    </p:set>
                                    <p:animEffect transition="in" filter="blinds(vertical)">
                                      <p:cBhvr>
                                        <p:cTn dur="500" id="18"/>
                                        <p:tgtEl>
                                          <p:spTgt spid="1048646"/>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3">
                                  <p:stCondLst>
                                    <p:cond delay="0"/>
                                  </p:stCondLst>
                                  <p:childTnLst>
                                    <p:set>
                                      <p:cBhvr>
                                        <p:cTn dur="1" fill="hold" id="22">
                                          <p:stCondLst>
                                            <p:cond delay="0"/>
                                          </p:stCondLst>
                                        </p:cTn>
                                        <p:tgtEl>
                                          <p:spTgt spid="4194306"/>
                                        </p:tgtEl>
                                        <p:attrNameLst>
                                          <p:attrName>style.visibility</p:attrName>
                                        </p:attrNameLst>
                                      </p:cBhvr>
                                      <p:to>
                                        <p:strVal val="visible"/>
                                      </p:to>
                                    </p:set>
                                    <p:anim calcmode="lin" valueType="num">
                                      <p:cBhvr additive="base">
                                        <p:cTn dur="500" fill="hold" id="23"/>
                                        <p:tgtEl>
                                          <p:spTgt spid="4194306"/>
                                        </p:tgtEl>
                                        <p:attrNameLst>
                                          <p:attrName>ppt_x</p:attrName>
                                        </p:attrNameLst>
                                      </p:cBhvr>
                                      <p:tavLst>
                                        <p:tav tm="0">
                                          <p:val>
                                            <p:strVal val="1+#ppt_w/2"/>
                                          </p:val>
                                        </p:tav>
                                        <p:tav tm="100000">
                                          <p:val>
                                            <p:strVal val="#ppt_x"/>
                                          </p:val>
                                        </p:tav>
                                      </p:tavLst>
                                    </p:anim>
                                    <p:anim calcmode="lin" valueType="num">
                                      <p:cBhvr additive="base">
                                        <p:cTn dur="500" fill="hold" id="24"/>
                                        <p:tgtEl>
                                          <p:spTgt spid="4194306"/>
                                        </p:tgtEl>
                                        <p:attrNameLst>
                                          <p:attrName>ppt_y</p:attrName>
                                        </p:attrNameLst>
                                      </p:cBhvr>
                                      <p:tavLst>
                                        <p:tav tm="0">
                                          <p:val>
                                            <p:strVal val="0-#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3" presetSubtype="528">
                                  <p:stCondLst>
                                    <p:cond delay="0"/>
                                  </p:stCondLst>
                                  <p:childTnLst>
                                    <p:set>
                                      <p:cBhvr>
                                        <p:cTn dur="1" fill="hold" id="28">
                                          <p:stCondLst>
                                            <p:cond delay="0"/>
                                          </p:stCondLst>
                                        </p:cTn>
                                        <p:tgtEl>
                                          <p:spTgt spid="1048647"/>
                                        </p:tgtEl>
                                        <p:attrNameLst>
                                          <p:attrName>style.visibility</p:attrName>
                                        </p:attrNameLst>
                                      </p:cBhvr>
                                      <p:to>
                                        <p:strVal val="visible"/>
                                      </p:to>
                                    </p:set>
                                    <p:anim calcmode="lin" valueType="num">
                                      <p:cBhvr>
                                        <p:cTn dur="500" fill="hold" id="29"/>
                                        <p:tgtEl>
                                          <p:spTgt spid="1048647"/>
                                        </p:tgtEl>
                                        <p:attrNameLst>
                                          <p:attrName>ppt_w</p:attrName>
                                        </p:attrNameLst>
                                      </p:cBhvr>
                                      <p:tavLst>
                                        <p:tav tm="0">
                                          <p:val>
                                            <p:fltVal val="0.0"/>
                                          </p:val>
                                        </p:tav>
                                        <p:tav tm="100000">
                                          <p:val>
                                            <p:strVal val="#ppt_w"/>
                                          </p:val>
                                        </p:tav>
                                      </p:tavLst>
                                    </p:anim>
                                    <p:anim calcmode="lin" valueType="num">
                                      <p:cBhvr>
                                        <p:cTn dur="500" fill="hold" id="30"/>
                                        <p:tgtEl>
                                          <p:spTgt spid="1048647"/>
                                        </p:tgtEl>
                                        <p:attrNameLst>
                                          <p:attrName>ppt_h</p:attrName>
                                        </p:attrNameLst>
                                      </p:cBhvr>
                                      <p:tavLst>
                                        <p:tav tm="0">
                                          <p:val>
                                            <p:fltVal val="0.0"/>
                                          </p:val>
                                        </p:tav>
                                        <p:tav tm="100000">
                                          <p:val>
                                            <p:strVal val="#ppt_h"/>
                                          </p:val>
                                        </p:tav>
                                      </p:tavLst>
                                    </p:anim>
                                    <p:anim calcmode="lin" valueType="num">
                                      <p:cBhvr>
                                        <p:cTn dur="500" fill="hold" id="31"/>
                                        <p:tgtEl>
                                          <p:spTgt spid="1048647"/>
                                        </p:tgtEl>
                                        <p:attrNameLst>
                                          <p:attrName>ppt_x</p:attrName>
                                        </p:attrNameLst>
                                      </p:cBhvr>
                                      <p:tavLst>
                                        <p:tav tm="0">
                                          <p:val>
                                            <p:fltVal val="0.5"/>
                                          </p:val>
                                        </p:tav>
                                        <p:tav tm="100000">
                                          <p:val>
                                            <p:strVal val="#ppt_x"/>
                                          </p:val>
                                        </p:tav>
                                      </p:tavLst>
                                    </p:anim>
                                    <p:anim calcmode="lin" valueType="num">
                                      <p:cBhvr>
                                        <p:cTn dur="500" fill="hold" id="32"/>
                                        <p:tgtEl>
                                          <p:spTgt spid="1048647"/>
                                        </p:tgtEl>
                                        <p:attrNameLst>
                                          <p:attrName>ppt_y</p:attrName>
                                        </p:attrNameLst>
                                      </p:cBhvr>
                                      <p:tavLst>
                                        <p:tav tm="0">
                                          <p:val>
                                            <p:fltVal val="0.5"/>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1">
                                  <p:stCondLst>
                                    <p:cond delay="0"/>
                                  </p:stCondLst>
                                  <p:childTnLst>
                                    <p:set>
                                      <p:cBhvr>
                                        <p:cTn dur="1" fill="hold" id="36">
                                          <p:stCondLst>
                                            <p:cond delay="0"/>
                                          </p:stCondLst>
                                        </p:cTn>
                                        <p:tgtEl>
                                          <p:spTgt spid="4194307"/>
                                        </p:tgtEl>
                                        <p:attrNameLst>
                                          <p:attrName>style.visibility</p:attrName>
                                        </p:attrNameLst>
                                      </p:cBhvr>
                                      <p:to>
                                        <p:strVal val="visible"/>
                                      </p:to>
                                    </p:set>
                                    <p:animEffect transition="in" filter="wipe(up)">
                                      <p:cBhvr>
                                        <p:cTn dur="500" id="37"/>
                                        <p:tgtEl>
                                          <p:spTgt spid="4194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uiExpand="0" build="whole"/>
      <p:bldP spid="1048646" grpId="0" uiExpand="0" build="whole"/>
      <p:bldP spid="1048647" grpId="0" uiExpand="0" build="whole"/>
    </p:bldLst>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141" name=""/>
        <p:cNvGrpSpPr/>
        <p:nvPr/>
      </p:nvGrpSpPr>
      <p:grpSpPr>
        <a:xfrm rot="0">
          <a:off x="0" y="0"/>
          <a:ext cx="0" cy="0"/>
          <a:chOff x="0" y="0"/>
          <a:chExt cx="0" cy="0"/>
        </a:xfrm>
      </p:grpSpPr>
      <p:sp>
        <p:nvSpPr>
          <p:cNvPr id="1048790" name="标题 1"/>
          <p:cNvSpPr/>
          <p:nvPr>
            <p:ph type="title" sz="full" idx="0"/>
          </p:nvPr>
        </p:nvSpPr>
        <p:spPr>
          <a:xfrm rot="0">
            <a:off x="685800" y="0"/>
            <a:ext cx="7772400" cy="928687"/>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r>
              <a:rPr altLang="zh-CN" lang="en-US"/>
              <a:t>2.3 </a:t>
            </a:r>
            <a:r>
              <a:rPr altLang="en-US" lang="zh-CN"/>
              <a:t>环天线</a:t>
            </a:r>
          </a:p>
        </p:txBody>
      </p:sp>
      <p:pic>
        <p:nvPicPr>
          <p:cNvPr id="2097252" name="Picture 2"/>
          <p:cNvPicPr>
            <a:picLocks/>
          </p:cNvPicPr>
          <p:nvPr>
            <p:ph sz="full" idx="1"/>
          </p:nvPr>
        </p:nvPicPr>
        <p:blipFill>
          <a:blip xmlns:r="http://schemas.openxmlformats.org/officeDocument/2006/relationships" r:embed="rId1"/>
          <a:srcRect l="0" t="0" r="0" b="0"/>
          <a:stretch>
            <a:fillRect/>
          </a:stretch>
        </p:blipFill>
        <p:spPr>
          <a:xfrm rot="0">
            <a:off x="642937" y="928687"/>
            <a:ext cx="7772400" cy="3273425"/>
          </a:xfrm>
          <a:prstGeom prst="rect"/>
          <a:noFill/>
          <a:ln>
            <a:noFill/>
          </a:ln>
        </p:spPr>
      </p:pic>
      <p:pic>
        <p:nvPicPr>
          <p:cNvPr id="2097253" name="Picture 3"/>
          <p:cNvPicPr>
            <a:picLocks/>
          </p:cNvPicPr>
          <p:nvPr/>
        </p:nvPicPr>
        <p:blipFill>
          <a:blip xmlns:r="http://schemas.openxmlformats.org/officeDocument/2006/relationships" r:embed="rId2"/>
          <a:srcRect l="0" t="0" r="0" b="0"/>
          <a:stretch>
            <a:fillRect/>
          </a:stretch>
        </p:blipFill>
        <p:spPr>
          <a:xfrm rot="0">
            <a:off x="0" y="4352925"/>
            <a:ext cx="8858250" cy="2505075"/>
          </a:xfrm>
          <a:prstGeom prst="rect"/>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142" name=""/>
        <p:cNvGrpSpPr/>
        <p:nvPr/>
      </p:nvGrpSpPr>
      <p:grpSpPr>
        <a:xfrm rot="0">
          <a:off x="0" y="0"/>
          <a:ext cx="0" cy="0"/>
          <a:chOff x="0" y="0"/>
          <a:chExt cx="0" cy="0"/>
        </a:xfrm>
      </p:grpSpPr>
      <p:pic>
        <p:nvPicPr>
          <p:cNvPr id="2097254" name="Picture 2"/>
          <p:cNvPicPr>
            <a:picLocks/>
          </p:cNvPicPr>
          <p:nvPr>
            <p:ph sz="full" idx="1"/>
          </p:nvPr>
        </p:nvPicPr>
        <p:blipFill>
          <a:blip xmlns:r="http://schemas.openxmlformats.org/officeDocument/2006/relationships" r:embed="rId1"/>
          <a:srcRect l="0" t="0" r="0" b="0"/>
          <a:stretch>
            <a:fillRect/>
          </a:stretch>
        </p:blipFill>
        <p:spPr>
          <a:xfrm rot="0">
            <a:off x="0" y="0"/>
            <a:ext cx="2786062" cy="4114800"/>
          </a:xfrm>
          <a:prstGeom prst="rect"/>
          <a:noFill/>
          <a:ln>
            <a:noFill/>
          </a:ln>
        </p:spPr>
      </p:pic>
      <p:pic>
        <p:nvPicPr>
          <p:cNvPr id="2097255" name="Picture 3"/>
          <p:cNvPicPr>
            <a:picLocks/>
          </p:cNvPicPr>
          <p:nvPr/>
        </p:nvPicPr>
        <p:blipFill>
          <a:blip xmlns:r="http://schemas.openxmlformats.org/officeDocument/2006/relationships" r:embed="rId2"/>
          <a:srcRect l="0" t="0" r="0" b="0"/>
          <a:stretch>
            <a:fillRect/>
          </a:stretch>
        </p:blipFill>
        <p:spPr>
          <a:xfrm rot="0">
            <a:off x="2905125" y="357187"/>
            <a:ext cx="6238875" cy="6096000"/>
          </a:xfrm>
          <a:prstGeom prst="rect"/>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143" name=""/>
        <p:cNvGrpSpPr/>
        <p:nvPr/>
      </p:nvGrpSpPr>
      <p:grpSpPr>
        <a:xfrm rot="0">
          <a:off x="0" y="0"/>
          <a:ext cx="0" cy="0"/>
          <a:chOff x="0" y="0"/>
          <a:chExt cx="0" cy="0"/>
        </a:xfrm>
      </p:grpSpPr>
      <p:sp>
        <p:nvSpPr>
          <p:cNvPr id="1048791"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56" name="Picture 2"/>
          <p:cNvPicPr>
            <a:picLocks/>
          </p:cNvPicPr>
          <p:nvPr>
            <p:ph sz="full" idx="1"/>
          </p:nvPr>
        </p:nvPicPr>
        <p:blipFill>
          <a:blip xmlns:r="http://schemas.openxmlformats.org/officeDocument/2006/relationships" r:embed="rId1"/>
          <a:srcRect l="0" t="0" r="0" b="0"/>
          <a:stretch>
            <a:fillRect/>
          </a:stretch>
        </p:blipFill>
        <p:spPr>
          <a:xfrm rot="0">
            <a:off x="0" y="0"/>
            <a:ext cx="5745162" cy="4114800"/>
          </a:xfrm>
          <a:prstGeom prst="rect"/>
          <a:noFill/>
          <a:ln>
            <a:noFill/>
          </a:ln>
        </p:spPr>
      </p:pic>
      <p:pic>
        <p:nvPicPr>
          <p:cNvPr id="2097257" name="Picture 3"/>
          <p:cNvPicPr>
            <a:picLocks/>
          </p:cNvPicPr>
          <p:nvPr/>
        </p:nvPicPr>
        <p:blipFill>
          <a:blip xmlns:r="http://schemas.openxmlformats.org/officeDocument/2006/relationships" r:embed="rId2"/>
          <a:srcRect l="0" t="0" r="0" b="0"/>
          <a:stretch>
            <a:fillRect/>
          </a:stretch>
        </p:blipFill>
        <p:spPr>
          <a:xfrm rot="0">
            <a:off x="3028950" y="2857500"/>
            <a:ext cx="5873750" cy="4000500"/>
          </a:xfrm>
          <a:prstGeom prst="rect"/>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144" name=""/>
        <p:cNvGrpSpPr/>
        <p:nvPr/>
      </p:nvGrpSpPr>
      <p:grpSpPr>
        <a:xfrm rot="0">
          <a:off x="0" y="0"/>
          <a:ext cx="0" cy="0"/>
          <a:chOff x="0" y="0"/>
          <a:chExt cx="0" cy="0"/>
        </a:xfrm>
      </p:grpSpPr>
      <p:pic>
        <p:nvPicPr>
          <p:cNvPr id="2097258" name="Picture 2"/>
          <p:cNvPicPr>
            <a:picLocks/>
          </p:cNvPicPr>
          <p:nvPr>
            <p:ph sz="full" idx="1"/>
          </p:nvPr>
        </p:nvPicPr>
        <p:blipFill>
          <a:blip xmlns:r="http://schemas.openxmlformats.org/officeDocument/2006/relationships" r:embed="rId1"/>
          <a:srcRect l="0" t="0" r="0" b="0"/>
          <a:stretch>
            <a:fillRect/>
          </a:stretch>
        </p:blipFill>
        <p:spPr>
          <a:xfrm rot="0">
            <a:off x="642937" y="285750"/>
            <a:ext cx="7123112" cy="5734050"/>
          </a:xfrm>
          <a:prstGeom prst="rect"/>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145" name=""/>
        <p:cNvGrpSpPr/>
        <p:nvPr/>
      </p:nvGrpSpPr>
      <p:grpSpPr>
        <a:xfrm rot="0">
          <a:off x="0" y="0"/>
          <a:ext cx="0" cy="0"/>
          <a:chOff x="0" y="0"/>
          <a:chExt cx="0" cy="0"/>
        </a:xfrm>
      </p:grpSpPr>
      <p:sp>
        <p:nvSpPr>
          <p:cNvPr id="1048792"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59" name="Picture 2"/>
          <p:cNvPicPr>
            <a:picLocks/>
          </p:cNvPicPr>
          <p:nvPr>
            <p:ph sz="full" idx="1"/>
          </p:nvPr>
        </p:nvPicPr>
        <p:blipFill>
          <a:blip xmlns:r="http://schemas.openxmlformats.org/officeDocument/2006/relationships" r:embed="rId1"/>
          <a:srcRect l="0" t="0" r="0" b="0"/>
          <a:stretch>
            <a:fillRect/>
          </a:stretch>
        </p:blipFill>
        <p:spPr>
          <a:xfrm rot="0">
            <a:off x="500062" y="357187"/>
            <a:ext cx="7643812" cy="6224587"/>
          </a:xfrm>
          <a:prstGeom prst="rect"/>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146" name=""/>
        <p:cNvGrpSpPr/>
        <p:nvPr/>
      </p:nvGrpSpPr>
      <p:grpSpPr>
        <a:xfrm rot="0">
          <a:off x="0" y="0"/>
          <a:ext cx="0" cy="0"/>
          <a:chOff x="0" y="0"/>
          <a:chExt cx="0" cy="0"/>
        </a:xfrm>
      </p:grpSpPr>
      <p:sp>
        <p:nvSpPr>
          <p:cNvPr id="1048793"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60" name="Picture 2"/>
          <p:cNvPicPr>
            <a:picLocks/>
          </p:cNvPicPr>
          <p:nvPr>
            <p:ph sz="full" idx="1"/>
          </p:nvPr>
        </p:nvPicPr>
        <p:blipFill>
          <a:blip xmlns:r="http://schemas.openxmlformats.org/officeDocument/2006/relationships" r:embed="rId1"/>
          <a:srcRect l="0" t="0" r="0" b="0"/>
          <a:stretch>
            <a:fillRect/>
          </a:stretch>
        </p:blipFill>
        <p:spPr>
          <a:xfrm rot="0">
            <a:off x="0" y="0"/>
            <a:ext cx="9196388" cy="6500812"/>
          </a:xfrm>
          <a:prstGeom prst="rect"/>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147" name=""/>
        <p:cNvGrpSpPr/>
        <p:nvPr/>
      </p:nvGrpSpPr>
      <p:grpSpPr>
        <a:xfrm rot="0">
          <a:off x="0" y="0"/>
          <a:ext cx="0" cy="0"/>
          <a:chOff x="0" y="0"/>
          <a:chExt cx="0" cy="0"/>
        </a:xfrm>
      </p:grpSpPr>
      <p:sp>
        <p:nvSpPr>
          <p:cNvPr id="1048794"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61" name="Picture 2"/>
          <p:cNvPicPr>
            <a:picLocks/>
          </p:cNvPicPr>
          <p:nvPr>
            <p:ph sz="full" idx="1"/>
          </p:nvPr>
        </p:nvPicPr>
        <p:blipFill>
          <a:blip xmlns:r="http://schemas.openxmlformats.org/officeDocument/2006/relationships" r:embed="rId1"/>
          <a:srcRect l="0" t="0" r="0" b="0"/>
          <a:stretch>
            <a:fillRect/>
          </a:stretch>
        </p:blipFill>
        <p:spPr>
          <a:xfrm rot="0">
            <a:off x="0" y="0"/>
            <a:ext cx="6286500" cy="3286125"/>
          </a:xfrm>
          <a:prstGeom prst="rect"/>
          <a:noFill/>
          <a:ln>
            <a:noFill/>
          </a:ln>
        </p:spPr>
      </p:pic>
      <p:pic>
        <p:nvPicPr>
          <p:cNvPr id="2097262" name="Picture 3"/>
          <p:cNvPicPr>
            <a:picLocks/>
          </p:cNvPicPr>
          <p:nvPr/>
        </p:nvPicPr>
        <p:blipFill>
          <a:blip xmlns:r="http://schemas.openxmlformats.org/officeDocument/2006/relationships" r:embed="rId2"/>
          <a:srcRect l="0" t="0" r="0" b="0"/>
          <a:stretch>
            <a:fillRect/>
          </a:stretch>
        </p:blipFill>
        <p:spPr>
          <a:xfrm rot="0">
            <a:off x="4143375" y="3357562"/>
            <a:ext cx="4343400" cy="2962275"/>
          </a:xfrm>
          <a:prstGeom prst="rect"/>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148" name=""/>
        <p:cNvGrpSpPr/>
        <p:nvPr/>
      </p:nvGrpSpPr>
      <p:grpSpPr>
        <a:xfrm rot="0">
          <a:off x="0" y="0"/>
          <a:ext cx="0" cy="0"/>
          <a:chOff x="0" y="0"/>
          <a:chExt cx="0" cy="0"/>
        </a:xfrm>
      </p:grpSpPr>
      <p:pic>
        <p:nvPicPr>
          <p:cNvPr id="2097263" name="Picture 2"/>
          <p:cNvPicPr>
            <a:picLocks/>
          </p:cNvPicPr>
          <p:nvPr>
            <p:ph sz="full" idx="1"/>
          </p:nvPr>
        </p:nvPicPr>
        <p:blipFill>
          <a:blip xmlns:r="http://schemas.openxmlformats.org/officeDocument/2006/relationships" r:embed="rId1"/>
          <a:srcRect l="0" t="0" r="0" b="0"/>
          <a:stretch>
            <a:fillRect/>
          </a:stretch>
        </p:blipFill>
        <p:spPr>
          <a:xfrm rot="0">
            <a:off x="214312" y="571500"/>
            <a:ext cx="8742362" cy="4805362"/>
          </a:xfrm>
          <a:prstGeom prst="rect"/>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149" name=""/>
        <p:cNvGrpSpPr/>
        <p:nvPr/>
      </p:nvGrpSpPr>
      <p:grpSpPr>
        <a:xfrm rot="0">
          <a:off x="0" y="0"/>
          <a:ext cx="0" cy="0"/>
          <a:chOff x="0" y="0"/>
          <a:chExt cx="0" cy="0"/>
        </a:xfrm>
      </p:grpSpPr>
      <p:pic>
        <p:nvPicPr>
          <p:cNvPr id="2097264" name="Picture 2"/>
          <p:cNvPicPr>
            <a:picLocks/>
          </p:cNvPicPr>
          <p:nvPr>
            <p:ph sz="full" idx="1"/>
          </p:nvPr>
        </p:nvPicPr>
        <p:blipFill>
          <a:blip xmlns:r="http://schemas.openxmlformats.org/officeDocument/2006/relationships" r:embed="rId1"/>
          <a:srcRect l="0" t="0" r="0" b="0"/>
          <a:stretch>
            <a:fillRect/>
          </a:stretch>
        </p:blipFill>
        <p:spPr>
          <a:xfrm rot="0">
            <a:off x="214312" y="857250"/>
            <a:ext cx="8493125" cy="5286375"/>
          </a:xfrm>
          <a:prstGeom prst="rect"/>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150" name=""/>
        <p:cNvGrpSpPr/>
        <p:nvPr/>
      </p:nvGrpSpPr>
      <p:grpSpPr>
        <a:xfrm rot="0">
          <a:off x="0" y="0"/>
          <a:ext cx="0" cy="0"/>
          <a:chOff x="0" y="0"/>
          <a:chExt cx="0" cy="0"/>
        </a:xfrm>
      </p:grpSpPr>
      <p:sp>
        <p:nvSpPr>
          <p:cNvPr id="1048795"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65" name="Picture 2"/>
          <p:cNvPicPr>
            <a:picLocks/>
          </p:cNvPicPr>
          <p:nvPr>
            <p:ph sz="full" idx="1"/>
          </p:nvPr>
        </p:nvPicPr>
        <p:blipFill>
          <a:blip xmlns:r="http://schemas.openxmlformats.org/officeDocument/2006/relationships" r:embed="rId1"/>
          <a:srcRect l="0" t="0" r="0" b="0"/>
          <a:stretch>
            <a:fillRect/>
          </a:stretch>
        </p:blipFill>
        <p:spPr>
          <a:xfrm rot="0">
            <a:off x="571500" y="0"/>
            <a:ext cx="6715125" cy="4576762"/>
          </a:xfrm>
          <a:prstGeom prst="rect"/>
          <a:noFill/>
          <a:ln>
            <a:noFill/>
          </a:ln>
        </p:spPr>
      </p:pic>
      <p:pic>
        <p:nvPicPr>
          <p:cNvPr id="2097266" name="Picture 3"/>
          <p:cNvPicPr>
            <a:picLocks/>
          </p:cNvPicPr>
          <p:nvPr/>
        </p:nvPicPr>
        <p:blipFill>
          <a:blip xmlns:r="http://schemas.openxmlformats.org/officeDocument/2006/relationships" r:embed="rId2"/>
          <a:srcRect l="0" t="0" r="0" b="0"/>
          <a:stretch>
            <a:fillRect/>
          </a:stretch>
        </p:blipFill>
        <p:spPr>
          <a:xfrm rot="0">
            <a:off x="1428750" y="4786312"/>
            <a:ext cx="5929312" cy="1595437"/>
          </a:xfrm>
          <a:prstGeom prst="rect"/>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88" name=""/>
        <p:cNvGrpSpPr/>
        <p:nvPr/>
      </p:nvGrpSpPr>
      <p:grpSpPr>
        <a:xfrm rot="0">
          <a:off x="0" y="0"/>
          <a:ext cx="0" cy="0"/>
          <a:chOff x="0" y="0"/>
          <a:chExt cx="0" cy="0"/>
        </a:xfrm>
      </p:grpSpPr>
      <p:sp>
        <p:nvSpPr>
          <p:cNvPr id="1048648" name="Rectangle 2"/>
          <p:cNvSpPr/>
          <p:nvPr/>
        </p:nvSpPr>
        <p:spPr>
          <a:xfrm rot="0">
            <a:off x="214312" y="714375"/>
            <a:ext cx="51816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algn="just" eaLnBrk="1" hangingPunct="1" latinLnBrk="1" lvl="0">
              <a:buNone/>
              <a:tabLst>
                <a:tab algn="l" pos="457200"/>
              </a:tabLst>
            </a:pPr>
            <a:r>
              <a:rPr altLang="en-US" b="1" lang="zh-CN">
                <a:latin typeface="Times New Roman" pitchFamily="18" charset="0"/>
              </a:rPr>
              <a:t>又因为</a:t>
            </a:r>
            <a:r>
              <a:rPr altLang="en-US" b="1" i="1" lang="zh-CN">
                <a:latin typeface="Times New Roman" pitchFamily="18" charset="0"/>
                <a:sym typeface="Symbol" pitchFamily="18" charset="2"/>
              </a:rPr>
              <a:t> </a:t>
            </a:r>
            <a:r>
              <a:rPr altLang="en-US" b="1" lang="zh-CN">
                <a:latin typeface="Times New Roman" pitchFamily="18" charset="0"/>
                <a:sym typeface="Symbol" pitchFamily="18" charset="2"/>
              </a:rPr>
              <a:t>=90</a:t>
            </a:r>
            <a:r>
              <a:rPr altLang="en-US" b="1" lang="zh-CN">
                <a:latin typeface="Times New Roman" pitchFamily="18" charset="0"/>
                <a:ea typeface="Times New Roman" pitchFamily="18" charset="0"/>
                <a:sym typeface="Symbol" pitchFamily="18" charset="2"/>
              </a:rPr>
              <a:t>–</a:t>
            </a:r>
            <a:r>
              <a:rPr altLang="en-US" b="1" lang="zh-CN">
                <a:latin typeface="Times New Roman" pitchFamily="18" charset="0"/>
                <a:sym typeface="Symbol" pitchFamily="18" charset="2"/>
              </a:rPr>
              <a:t> ，</a:t>
            </a:r>
            <a:r>
              <a:rPr altLang="en-US" b="1" lang="zh-CN">
                <a:latin typeface="Times New Roman" pitchFamily="18" charset="0"/>
              </a:rPr>
              <a:t>因而有：</a:t>
            </a:r>
          </a:p>
        </p:txBody>
      </p:sp>
      <p:graphicFrame>
        <p:nvGraphicFramePr>
          <p:cNvPr id="4194308" name=""/>
          <p:cNvGraphicFramePr>
            <a:graphicFrameLocks/>
          </p:cNvGraphicFramePr>
          <p:nvPr/>
        </p:nvGraphicFramePr>
        <p:xfrm rot="0">
          <a:off x="1785937" y="1071562"/>
          <a:ext cx="7086600" cy="593725"/>
        </p:xfrm>
        <a:graphic>
          <a:graphicData uri="http://schemas.openxmlformats.org/presentationml/2006/ole">
            <mc:AlternateContent xmlns:mc="http://schemas.openxmlformats.org/markup-compatibility/2006">
              <mc:Choice xmlns:v="urn:schemas-microsoft-com:vml" Requires="v">
                <p:oleObj r:id="rId1" spid="" imgH="593725" imgW="7086600" showAsIcon="0" progId="Equation.3">
                  <p:embed followColorScheme="full"/>
                  <p:pic>
                    <p:nvPicPr>
                      <p:cNvPr id="2097162" name="Object 3" descr=""/>
                      <p:cNvPicPr>
                        <a:picLocks/>
                      </p:cNvPicPr>
                      <p:nvPr/>
                    </p:nvPicPr>
                    <p:blipFill>
                      <a:blip xmlns:r="http://schemas.openxmlformats.org/officeDocument/2006/relationships" r:embed="rId2"/>
                      <a:srcRect l="0" t="0" r="0" b="0"/>
                      <a:stretch>
                        <a:fillRect/>
                      </a:stretch>
                    </p:blipFill>
                    <p:spPr>
                      <a:xfrm rot="0">
                        <a:off x="1785937" y="1071562"/>
                        <a:ext cx="7086600" cy="593725"/>
                      </a:xfrm>
                      <a:prstGeom prst="rect"/>
                      <a:noFill/>
                      <a:ln w="38100" cap="flat" cmpd="sng">
                        <a:solidFill>
                          <a:srgbClr val="FF0000">
                            <a:alpha val="100000"/>
                          </a:srgbClr>
                        </a:solidFill>
                        <a:prstDash val="solid"/>
                        <a:round/>
                      </a:ln>
                    </p:spPr>
                  </p:pic>
                </p:oleObj>
              </mc:Choice>
              <mc:Fallback>
                <p:oleObj r:id="rId1" spid="" imgH="593725" imgW="7086600" showAsIcon="0" progId="Equation.3">
                  <p:embed followColorScheme="full"/>
                  <p:pic>
                    <p:nvPicPr>
                      <p:cNvPr id="2097162" name="Object 3" descr=""/>
                      <p:cNvPicPr>
                        <a:picLocks/>
                      </p:cNvPicPr>
                      <p:nvPr/>
                    </p:nvPicPr>
                    <p:blipFill>
                      <a:blip xmlns:r="http://schemas.openxmlformats.org/officeDocument/2006/relationships" r:embed="rId2"/>
                      <a:srcRect l="0" t="0" r="0" b="0"/>
                      <a:stretch>
                        <a:fillRect/>
                      </a:stretch>
                    </p:blipFill>
                    <p:spPr>
                      <a:xfrm rot="0">
                        <a:off x="1785937" y="1071562"/>
                        <a:ext cx="7086600" cy="593725"/>
                      </a:xfrm>
                      <a:prstGeom prst="rect"/>
                      <a:noFill/>
                      <a:ln w="38100" cap="flat" cmpd="sng">
                        <a:solidFill>
                          <a:srgbClr val="FF0000">
                            <a:alpha val="100000"/>
                          </a:srgbClr>
                        </a:solidFill>
                        <a:prstDash val="solid"/>
                        <a:round/>
                      </a:ln>
                    </p:spPr>
                  </p:pic>
                </p:oleObj>
              </mc:Fallback>
            </mc:AlternateContent>
          </a:graphicData>
        </a:graphic>
      </p:graphicFrame>
      <p:sp>
        <p:nvSpPr>
          <p:cNvPr id="1048649" name="Text Box 4"/>
          <p:cNvSpPr txBox="1"/>
          <p:nvPr/>
        </p:nvSpPr>
        <p:spPr>
          <a:xfrm rot="0">
            <a:off x="685800" y="1600200"/>
            <a:ext cx="41148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latin typeface="Times New Roman" pitchFamily="18" charset="0"/>
              </a:rPr>
              <a:t>1) </a:t>
            </a:r>
            <a:r>
              <a:rPr altLang="zh-CN" b="1" lang="en-US">
                <a:latin typeface="宋体" pitchFamily="2" charset="-122"/>
              </a:rPr>
              <a:t>铅垂平面方向图(</a:t>
            </a:r>
            <a:r>
              <a:rPr altLang="zh-CN" b="1" i="1" lang="en-US">
                <a:latin typeface="Times New Roman" pitchFamily="18" charset="0"/>
                <a:ea typeface="Times New Roman" pitchFamily="18" charset="0"/>
              </a:rPr>
              <a:t>l=h</a:t>
            </a:r>
            <a:r>
              <a:rPr altLang="zh-CN" b="1" lang="en-US">
                <a:latin typeface="宋体" pitchFamily="2" charset="-122"/>
              </a:rPr>
              <a:t>)</a:t>
            </a:r>
            <a:r>
              <a:rPr altLang="en-US" b="1" lang="zh-CN"/>
              <a:t> </a:t>
            </a:r>
          </a:p>
        </p:txBody>
      </p:sp>
      <p:sp>
        <p:nvSpPr>
          <p:cNvPr id="1048650" name="Text Box 5"/>
          <p:cNvSpPr txBox="1"/>
          <p:nvPr/>
        </p:nvSpPr>
        <p:spPr>
          <a:xfrm rot="0">
            <a:off x="762000" y="2133600"/>
            <a:ext cx="8382000" cy="5613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latin typeface="宋体" pitchFamily="2" charset="-122"/>
              </a:rPr>
              <a:t>在幅度项中</a:t>
            </a:r>
            <a:r>
              <a:rPr altLang="zh-CN" b="1" i="1" lang="en-US">
                <a:latin typeface="Times New Roman" pitchFamily="18" charset="0"/>
              </a:rPr>
              <a:t>r</a:t>
            </a:r>
            <a:r>
              <a:rPr altLang="zh-CN" baseline="-25000" b="1" lang="en-US">
                <a:latin typeface="Times New Roman" pitchFamily="18" charset="0"/>
              </a:rPr>
              <a:t>1</a:t>
            </a:r>
            <a:r>
              <a:rPr altLang="zh-CN" b="1" lang="en-US">
                <a:latin typeface="Times New Roman" pitchFamily="18" charset="0"/>
              </a:rPr>
              <a:t>= </a:t>
            </a:r>
            <a:r>
              <a:rPr altLang="zh-CN" b="1" i="1" lang="en-US">
                <a:latin typeface="Times New Roman" pitchFamily="18" charset="0"/>
              </a:rPr>
              <a:t>r</a:t>
            </a:r>
            <a:r>
              <a:rPr altLang="zh-CN" baseline="-25000" b="1" lang="en-US">
                <a:latin typeface="Times New Roman" pitchFamily="18" charset="0"/>
              </a:rPr>
              <a:t>2</a:t>
            </a:r>
            <a:r>
              <a:rPr altLang="zh-CN" b="1" lang="en-US">
                <a:latin typeface="Times New Roman" pitchFamily="18" charset="0"/>
              </a:rPr>
              <a:t> = </a:t>
            </a:r>
            <a:r>
              <a:rPr altLang="zh-CN" b="1" i="1" lang="en-US">
                <a:latin typeface="Times New Roman" pitchFamily="18" charset="0"/>
              </a:rPr>
              <a:t>r</a:t>
            </a:r>
            <a:r>
              <a:rPr altLang="zh-CN" b="1" lang="en-US"/>
              <a:t>，</a:t>
            </a:r>
            <a:r>
              <a:rPr altLang="en-US" b="1" lang="zh-CN">
                <a:latin typeface="宋体" pitchFamily="2" charset="-122"/>
              </a:rPr>
              <a:t>相位项中</a:t>
            </a:r>
            <a:r>
              <a:rPr altLang="zh-CN" b="1" i="1" lang="en-US">
                <a:latin typeface="Times New Roman" pitchFamily="18" charset="0"/>
              </a:rPr>
              <a:t>r</a:t>
            </a:r>
            <a:r>
              <a:rPr altLang="zh-CN" baseline="-25000" b="1" lang="en-US">
                <a:latin typeface="Times New Roman" pitchFamily="18" charset="0"/>
              </a:rPr>
              <a:t>1</a:t>
            </a:r>
            <a:r>
              <a:rPr altLang="zh-CN" b="1" lang="en-US">
                <a:latin typeface="Times New Roman" pitchFamily="18" charset="0"/>
                <a:sym typeface="Symbol" pitchFamily="18" charset="2"/>
              </a:rPr>
              <a:t> </a:t>
            </a:r>
            <a:r>
              <a:rPr altLang="zh-CN" b="1" i="1" lang="en-US">
                <a:latin typeface="Times New Roman" pitchFamily="18" charset="0"/>
              </a:rPr>
              <a:t>r </a:t>
            </a:r>
            <a:r>
              <a:rPr altLang="zh-CN" b="1" lang="en-US">
                <a:latin typeface="Times New Roman" pitchFamily="18" charset="0"/>
                <a:ea typeface="Times New Roman" pitchFamily="18" charset="0"/>
              </a:rPr>
              <a:t>– </a:t>
            </a:r>
            <a:r>
              <a:rPr altLang="zh-CN" b="1" i="1" lang="en-US">
                <a:latin typeface="Times New Roman" pitchFamily="18" charset="0"/>
                <a:ea typeface="Times New Roman" pitchFamily="18" charset="0"/>
              </a:rPr>
              <a:t>H</a:t>
            </a:r>
            <a:r>
              <a:rPr altLang="zh-CN" b="1" lang="en-US">
                <a:latin typeface="Times New Roman" pitchFamily="18" charset="0"/>
                <a:ea typeface="Times New Roman" pitchFamily="18" charset="0"/>
              </a:rPr>
              <a:t>sin</a:t>
            </a:r>
            <a:r>
              <a:rPr altLang="zh-CN" b="1" lang="en-US">
                <a:latin typeface="Times New Roman" pitchFamily="18" charset="0"/>
                <a:sym typeface="Symbol" pitchFamily="18" charset="2"/>
              </a:rPr>
              <a:t>，</a:t>
            </a:r>
            <a:r>
              <a:rPr altLang="zh-CN" b="1" i="1" lang="en-US">
                <a:latin typeface="Times New Roman" pitchFamily="18" charset="0"/>
              </a:rPr>
              <a:t>r</a:t>
            </a:r>
            <a:r>
              <a:rPr altLang="zh-CN" baseline="-25000" b="1" lang="en-US">
                <a:latin typeface="Times New Roman" pitchFamily="18" charset="0"/>
              </a:rPr>
              <a:t>2</a:t>
            </a:r>
            <a:r>
              <a:rPr altLang="zh-CN" b="1" lang="en-US">
                <a:latin typeface="Times New Roman" pitchFamily="18" charset="0"/>
                <a:sym typeface="Symbol" pitchFamily="18" charset="2"/>
              </a:rPr>
              <a:t> </a:t>
            </a:r>
            <a:r>
              <a:rPr altLang="zh-CN" b="1" i="1" lang="en-US">
                <a:latin typeface="Times New Roman" pitchFamily="18" charset="0"/>
              </a:rPr>
              <a:t>r </a:t>
            </a:r>
            <a:r>
              <a:rPr altLang="zh-CN" b="1" lang="en-US">
                <a:latin typeface="Times New Roman" pitchFamily="18" charset="0"/>
                <a:ea typeface="Times New Roman" pitchFamily="18" charset="0"/>
              </a:rPr>
              <a:t>+ </a:t>
            </a:r>
            <a:r>
              <a:rPr altLang="zh-CN" b="1" i="1" lang="en-US">
                <a:latin typeface="Times New Roman" pitchFamily="18" charset="0"/>
                <a:ea typeface="Times New Roman" pitchFamily="18" charset="0"/>
              </a:rPr>
              <a:t>H</a:t>
            </a:r>
            <a:r>
              <a:rPr altLang="zh-CN" b="1" lang="en-US">
                <a:latin typeface="Times New Roman" pitchFamily="18" charset="0"/>
                <a:ea typeface="Times New Roman" pitchFamily="18" charset="0"/>
              </a:rPr>
              <a:t>sin</a:t>
            </a:r>
            <a:r>
              <a:rPr altLang="zh-CN" b="1" lang="en-US">
                <a:latin typeface="Times New Roman" pitchFamily="18" charset="0"/>
                <a:sym typeface="Symbol" pitchFamily="18" charset="2"/>
              </a:rPr>
              <a:t></a:t>
            </a:r>
            <a:r>
              <a:rPr altLang="en-US" lang="zh-CN"/>
              <a:t> </a:t>
            </a:r>
          </a:p>
        </p:txBody>
      </p:sp>
      <p:sp>
        <p:nvSpPr>
          <p:cNvPr id="1048651" name="Text Box 6"/>
          <p:cNvSpPr txBox="1"/>
          <p:nvPr/>
        </p:nvSpPr>
        <p:spPr>
          <a:xfrm rot="0">
            <a:off x="304800" y="2667000"/>
            <a:ext cx="6553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lang="zh-CN">
                <a:latin typeface="宋体" pitchFamily="2" charset="-122"/>
              </a:rPr>
              <a:t>   </a:t>
            </a:r>
            <a:r>
              <a:rPr altLang="en-US" b="1" lang="zh-CN">
                <a:latin typeface="宋体" pitchFamily="2" charset="-122"/>
              </a:rPr>
              <a:t>因此，在</a:t>
            </a:r>
            <a:r>
              <a:rPr altLang="en-US" b="1" i="1" lang="zh-CN">
                <a:latin typeface="Times New Roman" pitchFamily="18" charset="0"/>
                <a:sym typeface="Symbol" pitchFamily="18" charset="2"/>
              </a:rPr>
              <a:t> </a:t>
            </a:r>
            <a:r>
              <a:rPr altLang="en-US" b="1" lang="zh-CN">
                <a:latin typeface="Times New Roman" pitchFamily="18" charset="0"/>
                <a:sym typeface="Symbol" pitchFamily="18" charset="2"/>
              </a:rPr>
              <a:t>=90</a:t>
            </a:r>
            <a:r>
              <a:rPr altLang="en-US" b="1" lang="zh-CN">
                <a:latin typeface="宋体" pitchFamily="2" charset="-122"/>
                <a:sym typeface="Symbol" pitchFamily="18" charset="2"/>
              </a:rPr>
              <a:t></a:t>
            </a:r>
            <a:r>
              <a:rPr altLang="en-US" b="1" lang="zh-CN">
                <a:latin typeface="宋体" pitchFamily="2" charset="-122"/>
              </a:rPr>
              <a:t>的铅垂平面的辐射场为：</a:t>
            </a:r>
            <a:r>
              <a:rPr altLang="en-US" sz="2000" lang="zh-CN"/>
              <a:t> </a:t>
            </a:r>
          </a:p>
        </p:txBody>
      </p:sp>
      <p:graphicFrame>
        <p:nvGraphicFramePr>
          <p:cNvPr id="4194309" name=""/>
          <p:cNvGraphicFramePr>
            <a:graphicFrameLocks/>
          </p:cNvGraphicFramePr>
          <p:nvPr/>
        </p:nvGraphicFramePr>
        <p:xfrm rot="0">
          <a:off x="2133600" y="3135312"/>
          <a:ext cx="5865812" cy="782637"/>
        </p:xfrm>
        <a:graphic>
          <a:graphicData uri="http://schemas.openxmlformats.org/presentationml/2006/ole">
            <mc:AlternateContent xmlns:mc="http://schemas.openxmlformats.org/markup-compatibility/2006">
              <mc:Choice xmlns:v="urn:schemas-microsoft-com:vml" Requires="v">
                <p:oleObj r:id="rId3" spid="" imgH="782637" imgW="5865812" showAsIcon="0" progId="Equation.3">
                  <p:embed followColorScheme="full"/>
                  <p:pic>
                    <p:nvPicPr>
                      <p:cNvPr id="2097163" name="Object 7" descr=""/>
                      <p:cNvPicPr>
                        <a:picLocks/>
                      </p:cNvPicPr>
                      <p:nvPr/>
                    </p:nvPicPr>
                    <p:blipFill>
                      <a:blip xmlns:r="http://schemas.openxmlformats.org/officeDocument/2006/relationships" r:embed="rId4"/>
                      <a:srcRect l="0" t="0" r="0" b="0"/>
                      <a:stretch>
                        <a:fillRect/>
                      </a:stretch>
                    </p:blipFill>
                    <p:spPr>
                      <a:xfrm rot="0">
                        <a:off x="2133600" y="3135312"/>
                        <a:ext cx="5865812" cy="782637"/>
                      </a:xfrm>
                      <a:prstGeom prst="rect"/>
                      <a:noFill/>
                      <a:ln>
                        <a:noFill/>
                      </a:ln>
                    </p:spPr>
                  </p:pic>
                </p:oleObj>
              </mc:Choice>
              <mc:Fallback>
                <p:oleObj r:id="rId3" spid="" imgH="782637" imgW="5865812" showAsIcon="0" progId="Equation.3">
                  <p:embed followColorScheme="full"/>
                  <p:pic>
                    <p:nvPicPr>
                      <p:cNvPr id="2097163" name="Object 7" descr=""/>
                      <p:cNvPicPr>
                        <a:picLocks/>
                      </p:cNvPicPr>
                      <p:nvPr/>
                    </p:nvPicPr>
                    <p:blipFill>
                      <a:blip xmlns:r="http://schemas.openxmlformats.org/officeDocument/2006/relationships" r:embed="rId4"/>
                      <a:srcRect l="0" t="0" r="0" b="0"/>
                      <a:stretch>
                        <a:fillRect/>
                      </a:stretch>
                    </p:blipFill>
                    <p:spPr>
                      <a:xfrm rot="0">
                        <a:off x="2133600" y="3135312"/>
                        <a:ext cx="5865812" cy="782637"/>
                      </a:xfrm>
                      <a:prstGeom prst="rect"/>
                      <a:noFill/>
                      <a:ln>
                        <a:noFill/>
                      </a:ln>
                    </p:spPr>
                  </p:pic>
                </p:oleObj>
              </mc:Fallback>
            </mc:AlternateContent>
          </a:graphicData>
        </a:graphic>
      </p:graphicFrame>
      <p:sp>
        <p:nvSpPr>
          <p:cNvPr id="1048652" name="Text Box 8"/>
          <p:cNvSpPr txBox="1"/>
          <p:nvPr/>
        </p:nvSpPr>
        <p:spPr>
          <a:xfrm rot="0">
            <a:off x="838200" y="3962400"/>
            <a:ext cx="5791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i="1" lang="zh-CN">
                <a:solidFill>
                  <a:srgbClr val="ED6613"/>
                </a:solidFill>
                <a:latin typeface="Times New Roman" pitchFamily="18" charset="0"/>
                <a:sym typeface="Symbol" pitchFamily="18" charset="2"/>
              </a:rPr>
              <a:t> </a:t>
            </a:r>
            <a:r>
              <a:rPr altLang="en-US" b="1" lang="zh-CN">
                <a:solidFill>
                  <a:srgbClr val="ED6613"/>
                </a:solidFill>
                <a:latin typeface="Times New Roman" pitchFamily="18" charset="0"/>
                <a:sym typeface="Symbol" pitchFamily="18" charset="2"/>
              </a:rPr>
              <a:t>=90</a:t>
            </a:r>
            <a:r>
              <a:rPr altLang="en-US" b="1" lang="zh-CN">
                <a:solidFill>
                  <a:srgbClr val="ED6613"/>
                </a:solidFill>
                <a:latin typeface="宋体" pitchFamily="2" charset="-122"/>
                <a:sym typeface="Symbol" pitchFamily="18" charset="2"/>
              </a:rPr>
              <a:t></a:t>
            </a:r>
            <a:r>
              <a:rPr altLang="en-US" b="1" lang="zh-CN">
                <a:latin typeface="宋体" pitchFamily="2" charset="-122"/>
              </a:rPr>
              <a:t>的铅垂平面方向函数</a:t>
            </a:r>
            <a:r>
              <a:rPr altLang="en-US" lang="zh-CN"/>
              <a:t> </a:t>
            </a:r>
          </a:p>
        </p:txBody>
      </p:sp>
      <p:graphicFrame>
        <p:nvGraphicFramePr>
          <p:cNvPr id="4194310" name=""/>
          <p:cNvGraphicFramePr>
            <a:graphicFrameLocks/>
          </p:cNvGraphicFramePr>
          <p:nvPr/>
        </p:nvGraphicFramePr>
        <p:xfrm rot="0">
          <a:off x="2895600" y="4495800"/>
          <a:ext cx="4908550" cy="742950"/>
        </p:xfrm>
        <a:graphic>
          <a:graphicData uri="http://schemas.openxmlformats.org/presentationml/2006/ole">
            <mc:AlternateContent xmlns:mc="http://schemas.openxmlformats.org/markup-compatibility/2006">
              <mc:Choice xmlns:v="urn:schemas-microsoft-com:vml" Requires="v">
                <p:oleObj r:id="rId5" spid="" imgH="742950" imgW="4908550" showAsIcon="0" progId="Equation.3">
                  <p:embed followColorScheme="full"/>
                  <p:pic>
                    <p:nvPicPr>
                      <p:cNvPr id="2097164" name="Object 9" descr=""/>
                      <p:cNvPicPr>
                        <a:picLocks/>
                      </p:cNvPicPr>
                      <p:nvPr/>
                    </p:nvPicPr>
                    <p:blipFill>
                      <a:blip xmlns:r="http://schemas.openxmlformats.org/officeDocument/2006/relationships" r:embed="rId6"/>
                      <a:srcRect l="0" t="0" r="0" b="0"/>
                      <a:stretch>
                        <a:fillRect/>
                      </a:stretch>
                    </p:blipFill>
                    <p:spPr>
                      <a:xfrm rot="0">
                        <a:off x="2895600" y="4495800"/>
                        <a:ext cx="4908550" cy="742950"/>
                      </a:xfrm>
                      <a:prstGeom prst="rect"/>
                      <a:gradFill rotWithShape="0">
                        <a:gsLst>
                          <a:gs pos="0">
                            <a:srgbClr val="CCECFF">
                              <a:alpha val="100000"/>
                            </a:srgbClr>
                          </a:gs>
                          <a:gs pos="100000">
                            <a:srgbClr val="FFFFFF">
                              <a:alpha val="100000"/>
                            </a:srgbClr>
                          </a:gs>
                        </a:gsLst>
                        <a:path path="rect">
                          <a:fillToRect l="0" t="0" r="100000" b="100000"/>
                        </a:path>
                      </a:gradFill>
                      <a:ln>
                        <a:noFill/>
                      </a:ln>
                    </p:spPr>
                  </p:pic>
                </p:oleObj>
              </mc:Choice>
              <mc:Fallback>
                <p:oleObj r:id="rId5" spid="" imgH="742950" imgW="4908550" showAsIcon="0" progId="Equation.3">
                  <p:embed followColorScheme="full"/>
                  <p:pic>
                    <p:nvPicPr>
                      <p:cNvPr id="2097164" name="Object 9" descr=""/>
                      <p:cNvPicPr>
                        <a:picLocks/>
                      </p:cNvPicPr>
                      <p:nvPr/>
                    </p:nvPicPr>
                    <p:blipFill>
                      <a:blip xmlns:r="http://schemas.openxmlformats.org/officeDocument/2006/relationships" r:embed="rId6"/>
                      <a:srcRect l="0" t="0" r="0" b="0"/>
                      <a:stretch>
                        <a:fillRect/>
                      </a:stretch>
                    </p:blipFill>
                    <p:spPr>
                      <a:xfrm rot="0">
                        <a:off x="2895600" y="4495800"/>
                        <a:ext cx="4908550" cy="742950"/>
                      </a:xfrm>
                      <a:prstGeom prst="rect"/>
                      <a:gradFill rotWithShape="0">
                        <a:gsLst>
                          <a:gs pos="0">
                            <a:srgbClr val="CCECFF">
                              <a:alpha val="100000"/>
                            </a:srgbClr>
                          </a:gs>
                          <a:gs pos="100000">
                            <a:srgbClr val="FFFFFF">
                              <a:alpha val="100000"/>
                            </a:srgbClr>
                          </a:gs>
                        </a:gsLst>
                        <a:path path="rect">
                          <a:fillToRect l="0" t="0" r="100000" b="100000"/>
                        </a:path>
                      </a:gradFill>
                      <a:ln>
                        <a:noFill/>
                      </a:ln>
                    </p:spPr>
                  </p:pic>
                </p:oleObj>
              </mc:Fallback>
            </mc:AlternateContent>
          </a:graphicData>
        </a:graphic>
      </p:graphicFrame>
      <p:sp>
        <p:nvSpPr>
          <p:cNvPr id="1048653" name="Text Box 10"/>
          <p:cNvSpPr txBox="1"/>
          <p:nvPr/>
        </p:nvSpPr>
        <p:spPr>
          <a:xfrm rot="0">
            <a:off x="838200" y="5257800"/>
            <a:ext cx="52578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lang="zh-CN">
                <a:latin typeface="宋体" pitchFamily="2" charset="-122"/>
              </a:rPr>
              <a:t>同理可得</a:t>
            </a:r>
            <a:r>
              <a:rPr altLang="en-US" b="1" i="1" lang="zh-CN">
                <a:solidFill>
                  <a:srgbClr val="ED6613"/>
                </a:solidFill>
                <a:latin typeface="Times New Roman" pitchFamily="18" charset="0"/>
                <a:sym typeface="Symbol" pitchFamily="18" charset="2"/>
              </a:rPr>
              <a:t> </a:t>
            </a:r>
            <a:r>
              <a:rPr altLang="en-US" b="1" lang="zh-CN">
                <a:solidFill>
                  <a:srgbClr val="ED6613"/>
                </a:solidFill>
                <a:latin typeface="Times New Roman" pitchFamily="18" charset="0"/>
                <a:sym typeface="Symbol" pitchFamily="18" charset="2"/>
              </a:rPr>
              <a:t>=0</a:t>
            </a:r>
            <a:r>
              <a:rPr altLang="en-US" b="1" lang="zh-CN">
                <a:solidFill>
                  <a:srgbClr val="ED6613"/>
                </a:solidFill>
                <a:latin typeface="宋体" pitchFamily="2" charset="-122"/>
                <a:sym typeface="Symbol" pitchFamily="18" charset="2"/>
              </a:rPr>
              <a:t></a:t>
            </a:r>
            <a:r>
              <a:rPr altLang="en-US" b="1" lang="zh-CN">
                <a:latin typeface="宋体" pitchFamily="2" charset="-122"/>
              </a:rPr>
              <a:t>的铅垂平面方向函数：</a:t>
            </a:r>
            <a:r>
              <a:rPr altLang="en-US" lang="zh-CN"/>
              <a:t> </a:t>
            </a:r>
          </a:p>
        </p:txBody>
      </p:sp>
      <p:graphicFrame>
        <p:nvGraphicFramePr>
          <p:cNvPr id="4194311" name=""/>
          <p:cNvGraphicFramePr>
            <a:graphicFrameLocks/>
          </p:cNvGraphicFramePr>
          <p:nvPr/>
        </p:nvGraphicFramePr>
        <p:xfrm rot="0">
          <a:off x="2762250" y="5857875"/>
          <a:ext cx="3181350" cy="474662"/>
        </p:xfrm>
        <a:graphic>
          <a:graphicData uri="http://schemas.openxmlformats.org/presentationml/2006/ole">
            <mc:AlternateContent xmlns:mc="http://schemas.openxmlformats.org/markup-compatibility/2006">
              <mc:Choice xmlns:v="urn:schemas-microsoft-com:vml" Requires="v">
                <p:oleObj name="Equation" r:id="rId7" spid="" imgH="474662" imgW="3181350" showAsIcon="0" progId="Equation.DSMT4">
                  <p:embed followColorScheme="full"/>
                  <p:pic>
                    <p:nvPicPr>
                      <p:cNvPr id="2097165" name="Object 11" descr=""/>
                      <p:cNvPicPr>
                        <a:picLocks/>
                      </p:cNvPicPr>
                      <p:nvPr/>
                    </p:nvPicPr>
                    <p:blipFill>
                      <a:blip xmlns:r="http://schemas.openxmlformats.org/officeDocument/2006/relationships" r:embed="rId8"/>
                      <a:srcRect l="0" t="0" r="0" b="0"/>
                      <a:stretch>
                        <a:fillRect/>
                      </a:stretch>
                    </p:blipFill>
                    <p:spPr>
                      <a:xfrm rot="0">
                        <a:off x="2762250" y="5857875"/>
                        <a:ext cx="3181350" cy="474662"/>
                      </a:xfrm>
                      <a:prstGeom prst="rect"/>
                      <a:gradFill rotWithShape="0">
                        <a:gsLst>
                          <a:gs pos="0">
                            <a:srgbClr val="CCECFF">
                              <a:alpha val="100000"/>
                            </a:srgbClr>
                          </a:gs>
                          <a:gs pos="100000">
                            <a:srgbClr val="FFFFFF">
                              <a:alpha val="100000"/>
                            </a:srgbClr>
                          </a:gs>
                        </a:gsLst>
                        <a:path path="shape">
                          <a:fillToRect l="50000" t="50000" r="50000" b="50000"/>
                        </a:path>
                      </a:gradFill>
                      <a:ln>
                        <a:noFill/>
                      </a:ln>
                    </p:spPr>
                  </p:pic>
                </p:oleObj>
              </mc:Choice>
              <mc:Fallback>
                <p:oleObj name="Equation" r:id="rId7" spid="" imgH="474662" imgW="3181350" showAsIcon="0" progId="Equation.DSMT4">
                  <p:embed followColorScheme="full"/>
                  <p:pic>
                    <p:nvPicPr>
                      <p:cNvPr id="2097165" name="Object 11" descr=""/>
                      <p:cNvPicPr>
                        <a:picLocks/>
                      </p:cNvPicPr>
                      <p:nvPr/>
                    </p:nvPicPr>
                    <p:blipFill>
                      <a:blip xmlns:r="http://schemas.openxmlformats.org/officeDocument/2006/relationships" r:embed="rId8"/>
                      <a:srcRect l="0" t="0" r="0" b="0"/>
                      <a:stretch>
                        <a:fillRect/>
                      </a:stretch>
                    </p:blipFill>
                    <p:spPr>
                      <a:xfrm rot="0">
                        <a:off x="2762250" y="5857875"/>
                        <a:ext cx="3181350" cy="474662"/>
                      </a:xfrm>
                      <a:prstGeom prst="rect"/>
                      <a:gradFill rotWithShape="0">
                        <a:gsLst>
                          <a:gs pos="0">
                            <a:srgbClr val="CCECFF">
                              <a:alpha val="100000"/>
                            </a:srgbClr>
                          </a:gs>
                          <a:gs pos="100000">
                            <a:srgbClr val="FFFFFF">
                              <a:alpha val="100000"/>
                            </a:srgbClr>
                          </a:gs>
                        </a:gsLst>
                        <a:path path="shape">
                          <a:fillToRect l="50000" t="50000" r="50000" b="50000"/>
                        </a:path>
                      </a:gradFill>
                      <a:ln>
                        <a:noFill/>
                      </a:ln>
                    </p:spPr>
                  </p:pic>
                </p:oleObj>
              </mc:Fallback>
            </mc:AlternateContent>
          </a:graphicData>
        </a:graphic>
      </p:graphicFrame>
      <p:pic>
        <p:nvPicPr>
          <p:cNvPr id="2097166" name="Picture 12"/>
          <p:cNvPicPr>
            <a:picLocks/>
          </p:cNvPicPr>
          <p:nvPr/>
        </p:nvPicPr>
        <p:blipFill>
          <a:blip xmlns:r="http://schemas.openxmlformats.org/officeDocument/2006/relationships" r:embed="rId9"/>
          <a:srcRect l="0" t="0" r="0" b="0"/>
          <a:stretch>
            <a:fillRect/>
          </a:stretch>
        </p:blipFill>
        <p:spPr>
          <a:xfrm rot="0">
            <a:off x="6357937" y="5929312"/>
            <a:ext cx="2143125" cy="642937"/>
          </a:xfrm>
          <a:prstGeom prst="rect"/>
          <a:noFill/>
          <a:ln>
            <a:noFill/>
          </a:ln>
        </p:spPr>
      </p:pic>
      <p:graphicFrame>
        <p:nvGraphicFramePr>
          <p:cNvPr id="4194312" name=""/>
          <p:cNvGraphicFramePr>
            <a:graphicFrameLocks/>
          </p:cNvGraphicFramePr>
          <p:nvPr/>
        </p:nvGraphicFramePr>
        <p:xfrm rot="0">
          <a:off x="3214687" y="0"/>
          <a:ext cx="5929312" cy="785812"/>
        </p:xfrm>
        <a:graphic>
          <a:graphicData uri="http://schemas.openxmlformats.org/presentationml/2006/ole">
            <mc:AlternateContent xmlns:mc="http://schemas.openxmlformats.org/markup-compatibility/2006">
              <mc:Choice xmlns:v="urn:schemas-microsoft-com:vml" Requires="v">
                <p:oleObj r:id="rId10" spid="" imgH="785812" imgW="5929312" showAsIcon="0" progId="Equation.3">
                  <p:embed followColorScheme="full"/>
                  <p:pic>
                    <p:nvPicPr>
                      <p:cNvPr id="2097167" name="Object 5" descr=""/>
                      <p:cNvPicPr>
                        <a:picLocks/>
                      </p:cNvPicPr>
                      <p:nvPr/>
                    </p:nvPicPr>
                    <p:blipFill>
                      <a:blip xmlns:r="http://schemas.openxmlformats.org/officeDocument/2006/relationships" r:embed="rId11"/>
                      <a:srcRect l="0" t="0" r="0" b="0"/>
                      <a:stretch>
                        <a:fillRect/>
                      </a:stretch>
                    </p:blipFill>
                    <p:spPr>
                      <a:xfrm rot="0">
                        <a:off x="3214687" y="0"/>
                        <a:ext cx="5929312" cy="785812"/>
                      </a:xfrm>
                      <a:prstGeom prst="rect"/>
                      <a:noFill/>
                      <a:ln w="38100" cap="flat" cmpd="sng">
                        <a:solidFill>
                          <a:srgbClr val="FF0000">
                            <a:alpha val="100000"/>
                          </a:srgbClr>
                        </a:solidFill>
                        <a:prstDash val="solid"/>
                        <a:round/>
                      </a:ln>
                    </p:spPr>
                  </p:pic>
                </p:oleObj>
              </mc:Choice>
              <mc:Fallback>
                <p:oleObj r:id="rId10" spid="" imgH="785812" imgW="5929312" showAsIcon="0" progId="Equation.3">
                  <p:embed followColorScheme="full"/>
                  <p:pic>
                    <p:nvPicPr>
                      <p:cNvPr id="2097167" name="Object 5" descr=""/>
                      <p:cNvPicPr>
                        <a:picLocks/>
                      </p:cNvPicPr>
                      <p:nvPr/>
                    </p:nvPicPr>
                    <p:blipFill>
                      <a:blip xmlns:r="http://schemas.openxmlformats.org/officeDocument/2006/relationships" r:embed="rId11"/>
                      <a:srcRect l="0" t="0" r="0" b="0"/>
                      <a:stretch>
                        <a:fillRect/>
                      </a:stretch>
                    </p:blipFill>
                    <p:spPr>
                      <a:xfrm rot="0">
                        <a:off x="3214687" y="0"/>
                        <a:ext cx="5929312" cy="785812"/>
                      </a:xfrm>
                      <a:prstGeom prst="rect"/>
                      <a:noFill/>
                      <a:ln w="38100" cap="flat" cmpd="sng">
                        <a:solidFill>
                          <a:srgbClr val="FF0000">
                            <a:alpha val="100000"/>
                          </a:srgbClr>
                        </a:solidFill>
                        <a:prstDash val="solid"/>
                        <a:round/>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648"/>
                                        </p:tgtEl>
                                        <p:attrNameLst>
                                          <p:attrName>style.visibility</p:attrName>
                                        </p:attrNameLst>
                                      </p:cBhvr>
                                      <p:to>
                                        <p:strVal val="visible"/>
                                      </p:to>
                                    </p:set>
                                    <p:anim calcmode="lin" valueType="num">
                                      <p:cBhvr additive="base">
                                        <p:cTn dur="500" fill="hold" id="7"/>
                                        <p:tgtEl>
                                          <p:spTgt spid="1048648"/>
                                        </p:tgtEl>
                                        <p:attrNameLst>
                                          <p:attrName>ppt_x</p:attrName>
                                        </p:attrNameLst>
                                      </p:cBhvr>
                                      <p:tavLst>
                                        <p:tav tm="0">
                                          <p:val>
                                            <p:strVal val="1+#ppt_w/2"/>
                                          </p:val>
                                        </p:tav>
                                        <p:tav tm="100000">
                                          <p:val>
                                            <p:strVal val="#ppt_x"/>
                                          </p:val>
                                        </p:tav>
                                      </p:tavLst>
                                    </p:anim>
                                    <p:anim calcmode="lin" valueType="num">
                                      <p:cBhvr additive="base">
                                        <p:cTn dur="500" fill="hold" id="8"/>
                                        <p:tgtEl>
                                          <p:spTgt spid="104864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5" presetSubtype="5">
                                  <p:stCondLst>
                                    <p:cond delay="0"/>
                                  </p:stCondLst>
                                  <p:childTnLst>
                                    <p:set>
                                      <p:cBhvr>
                                        <p:cTn dur="1" fill="hold" id="12">
                                          <p:stCondLst>
                                            <p:cond delay="0"/>
                                          </p:stCondLst>
                                        </p:cTn>
                                        <p:tgtEl>
                                          <p:spTgt spid="4194308"/>
                                        </p:tgtEl>
                                        <p:attrNameLst>
                                          <p:attrName>style.visibility</p:attrName>
                                        </p:attrNameLst>
                                      </p:cBhvr>
                                      <p:to>
                                        <p:strVal val="visible"/>
                                      </p:to>
                                    </p:set>
                                    <p:animEffect transition="in" filter="checkerboard(down)">
                                      <p:cBhvr>
                                        <p:cTn dur="500" id="13"/>
                                        <p:tgtEl>
                                          <p:spTgt spid="419430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9">
                                  <p:stCondLst>
                                    <p:cond delay="0"/>
                                  </p:stCondLst>
                                  <p:childTnLst>
                                    <p:set>
                                      <p:cBhvr>
                                        <p:cTn dur="1" fill="hold" id="17">
                                          <p:stCondLst>
                                            <p:cond delay="0"/>
                                          </p:stCondLst>
                                        </p:cTn>
                                        <p:tgtEl>
                                          <p:spTgt spid="1048649"/>
                                        </p:tgtEl>
                                        <p:attrNameLst>
                                          <p:attrName>style.visibility</p:attrName>
                                        </p:attrNameLst>
                                      </p:cBhvr>
                                      <p:to>
                                        <p:strVal val="visible"/>
                                      </p:to>
                                    </p:set>
                                    <p:anim calcmode="lin" valueType="num">
                                      <p:cBhvr additive="base">
                                        <p:cTn dur="500" fill="hold" id="18"/>
                                        <p:tgtEl>
                                          <p:spTgt spid="1048649"/>
                                        </p:tgtEl>
                                        <p:attrNameLst>
                                          <p:attrName>ppt_x</p:attrName>
                                        </p:attrNameLst>
                                      </p:cBhvr>
                                      <p:tavLst>
                                        <p:tav tm="0">
                                          <p:val>
                                            <p:strVal val="0-#ppt_w/2"/>
                                          </p:val>
                                        </p:tav>
                                        <p:tav tm="100000">
                                          <p:val>
                                            <p:strVal val="#ppt_x"/>
                                          </p:val>
                                        </p:tav>
                                      </p:tavLst>
                                    </p:anim>
                                    <p:anim calcmode="lin" valueType="num">
                                      <p:cBhvr additive="base">
                                        <p:cTn dur="500" fill="hold" id="19"/>
                                        <p:tgtEl>
                                          <p:spTgt spid="1048649"/>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3" presetSubtype="10">
                                  <p:stCondLst>
                                    <p:cond delay="0"/>
                                  </p:stCondLst>
                                  <p:childTnLst>
                                    <p:set>
                                      <p:cBhvr>
                                        <p:cTn dur="1" fill="hold" id="23">
                                          <p:stCondLst>
                                            <p:cond delay="0"/>
                                          </p:stCondLst>
                                        </p:cTn>
                                        <p:tgtEl>
                                          <p:spTgt spid="1048650"/>
                                        </p:tgtEl>
                                        <p:attrNameLst>
                                          <p:attrName>style.visibility</p:attrName>
                                        </p:attrNameLst>
                                      </p:cBhvr>
                                      <p:to>
                                        <p:strVal val="visible"/>
                                      </p:to>
                                    </p:set>
                                    <p:animEffect transition="in" filter="blinds(horizontal)">
                                      <p:cBhvr>
                                        <p:cTn dur="500" id="24"/>
                                        <p:tgtEl>
                                          <p:spTgt spid="104865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6">
                                  <p:stCondLst>
                                    <p:cond delay="0"/>
                                  </p:stCondLst>
                                  <p:childTnLst>
                                    <p:set>
                                      <p:cBhvr>
                                        <p:cTn dur="1" fill="hold" id="28">
                                          <p:stCondLst>
                                            <p:cond delay="0"/>
                                          </p:stCondLst>
                                        </p:cTn>
                                        <p:tgtEl>
                                          <p:spTgt spid="1048651"/>
                                        </p:tgtEl>
                                        <p:attrNameLst>
                                          <p:attrName>style.visibility</p:attrName>
                                        </p:attrNameLst>
                                      </p:cBhvr>
                                      <p:to>
                                        <p:strVal val="visible"/>
                                      </p:to>
                                    </p:set>
                                    <p:anim calcmode="lin" valueType="num">
                                      <p:cBhvr additive="base">
                                        <p:cTn dur="500" fill="hold" id="29"/>
                                        <p:tgtEl>
                                          <p:spTgt spid="1048651"/>
                                        </p:tgtEl>
                                        <p:attrNameLst>
                                          <p:attrName>ppt_x</p:attrName>
                                        </p:attrNameLst>
                                      </p:cBhvr>
                                      <p:tavLst>
                                        <p:tav tm="0">
                                          <p:val>
                                            <p:strVal val="1+#ppt_w/2"/>
                                          </p:val>
                                        </p:tav>
                                        <p:tav tm="100000">
                                          <p:val>
                                            <p:strVal val="#ppt_x"/>
                                          </p:val>
                                        </p:tav>
                                      </p:tavLst>
                                    </p:anim>
                                    <p:anim calcmode="lin" valueType="num">
                                      <p:cBhvr additive="base">
                                        <p:cTn dur="500" fill="hold" id="30"/>
                                        <p:tgtEl>
                                          <p:spTgt spid="1048651"/>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4" presetSubtype="32">
                                  <p:stCondLst>
                                    <p:cond delay="0"/>
                                  </p:stCondLst>
                                  <p:childTnLst>
                                    <p:set>
                                      <p:cBhvr>
                                        <p:cTn dur="1" fill="hold" id="34">
                                          <p:stCondLst>
                                            <p:cond delay="0"/>
                                          </p:stCondLst>
                                        </p:cTn>
                                        <p:tgtEl>
                                          <p:spTgt spid="4194309"/>
                                        </p:tgtEl>
                                        <p:attrNameLst>
                                          <p:attrName>style.visibility</p:attrName>
                                        </p:attrNameLst>
                                      </p:cBhvr>
                                      <p:to>
                                        <p:strVal val="visible"/>
                                      </p:to>
                                    </p:set>
                                    <p:animEffect transition="in" filter="box(out)">
                                      <p:cBhvr>
                                        <p:cTn dur="500" id="35"/>
                                        <p:tgtEl>
                                          <p:spTgt spid="4194309"/>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 presetSubtype="9">
                                  <p:stCondLst>
                                    <p:cond delay="0"/>
                                  </p:stCondLst>
                                  <p:childTnLst>
                                    <p:set>
                                      <p:cBhvr>
                                        <p:cTn dur="1" fill="hold" id="39">
                                          <p:stCondLst>
                                            <p:cond delay="0"/>
                                          </p:stCondLst>
                                        </p:cTn>
                                        <p:tgtEl>
                                          <p:spTgt spid="1048652"/>
                                        </p:tgtEl>
                                        <p:attrNameLst>
                                          <p:attrName>style.visibility</p:attrName>
                                        </p:attrNameLst>
                                      </p:cBhvr>
                                      <p:to>
                                        <p:strVal val="visible"/>
                                      </p:to>
                                    </p:set>
                                    <p:anim calcmode="lin" valueType="num">
                                      <p:cBhvr additive="base">
                                        <p:cTn dur="500" fill="hold" id="40"/>
                                        <p:tgtEl>
                                          <p:spTgt spid="1048652"/>
                                        </p:tgtEl>
                                        <p:attrNameLst>
                                          <p:attrName>ppt_x</p:attrName>
                                        </p:attrNameLst>
                                      </p:cBhvr>
                                      <p:tavLst>
                                        <p:tav tm="0">
                                          <p:val>
                                            <p:strVal val="0-#ppt_w/2"/>
                                          </p:val>
                                        </p:tav>
                                        <p:tav tm="100000">
                                          <p:val>
                                            <p:strVal val="#ppt_x"/>
                                          </p:val>
                                        </p:tav>
                                      </p:tavLst>
                                    </p:anim>
                                    <p:anim calcmode="lin" valueType="num">
                                      <p:cBhvr additive="base">
                                        <p:cTn dur="500" fill="hold" id="41"/>
                                        <p:tgtEl>
                                          <p:spTgt spid="1048652"/>
                                        </p:tgtEl>
                                        <p:attrNameLst>
                                          <p:attrName>ppt_y</p:attrName>
                                        </p:attrNameLst>
                                      </p:cBhvr>
                                      <p:tavLst>
                                        <p:tav tm="0">
                                          <p:val>
                                            <p:strVal val="0-#ppt_h/2"/>
                                          </p:val>
                                        </p:tav>
                                        <p:tav tm="100000">
                                          <p:val>
                                            <p:strVal val="#ppt_y"/>
                                          </p:val>
                                        </p:tav>
                                      </p:tavLst>
                                    </p:anim>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6" presetSubtype="42">
                                  <p:stCondLst>
                                    <p:cond delay="0"/>
                                  </p:stCondLst>
                                  <p:childTnLst>
                                    <p:set>
                                      <p:cBhvr>
                                        <p:cTn dur="1" fill="hold" id="45">
                                          <p:stCondLst>
                                            <p:cond delay="0"/>
                                          </p:stCondLst>
                                        </p:cTn>
                                        <p:tgtEl>
                                          <p:spTgt spid="4194310"/>
                                        </p:tgtEl>
                                        <p:attrNameLst>
                                          <p:attrName>style.visibility</p:attrName>
                                        </p:attrNameLst>
                                      </p:cBhvr>
                                      <p:to>
                                        <p:strVal val="visible"/>
                                      </p:to>
                                    </p:set>
                                    <p:animEffect transition="in" filter="barn(outHorizontal)">
                                      <p:cBhvr>
                                        <p:cTn dur="500" id="46"/>
                                        <p:tgtEl>
                                          <p:spTgt spid="4194310"/>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3">
                                  <p:stCondLst>
                                    <p:cond delay="0"/>
                                  </p:stCondLst>
                                  <p:childTnLst>
                                    <p:set>
                                      <p:cBhvr>
                                        <p:cTn dur="1" fill="hold" id="50">
                                          <p:stCondLst>
                                            <p:cond delay="0"/>
                                          </p:stCondLst>
                                        </p:cTn>
                                        <p:tgtEl>
                                          <p:spTgt spid="1048653"/>
                                        </p:tgtEl>
                                        <p:attrNameLst>
                                          <p:attrName>style.visibility</p:attrName>
                                        </p:attrNameLst>
                                      </p:cBhvr>
                                      <p:to>
                                        <p:strVal val="visible"/>
                                      </p:to>
                                    </p:set>
                                    <p:anim calcmode="lin" valueType="num">
                                      <p:cBhvr additive="base">
                                        <p:cTn dur="500" fill="hold" id="51"/>
                                        <p:tgtEl>
                                          <p:spTgt spid="1048653"/>
                                        </p:tgtEl>
                                        <p:attrNameLst>
                                          <p:attrName>ppt_x</p:attrName>
                                        </p:attrNameLst>
                                      </p:cBhvr>
                                      <p:tavLst>
                                        <p:tav tm="0">
                                          <p:val>
                                            <p:strVal val="1+#ppt_w/2"/>
                                          </p:val>
                                        </p:tav>
                                        <p:tav tm="100000">
                                          <p:val>
                                            <p:strVal val="#ppt_x"/>
                                          </p:val>
                                        </p:tav>
                                      </p:tavLst>
                                    </p:anim>
                                    <p:anim calcmode="lin" valueType="num">
                                      <p:cBhvr additive="base">
                                        <p:cTn dur="500" fill="hold" id="52"/>
                                        <p:tgtEl>
                                          <p:spTgt spid="1048653"/>
                                        </p:tgtEl>
                                        <p:attrNameLst>
                                          <p:attrName>ppt_y</p:attrName>
                                        </p:attrNameLst>
                                      </p:cBhvr>
                                      <p:tavLst>
                                        <p:tav tm="0">
                                          <p:val>
                                            <p:strVal val="0-#ppt_h/2"/>
                                          </p:val>
                                        </p:tav>
                                        <p:tav tm="100000">
                                          <p:val>
                                            <p:strVal val="#ppt_y"/>
                                          </p:val>
                                        </p:tav>
                                      </p:tavLst>
                                    </p:anim>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16" presetSubtype="21">
                                  <p:stCondLst>
                                    <p:cond delay="0"/>
                                  </p:stCondLst>
                                  <p:childTnLst>
                                    <p:set>
                                      <p:cBhvr>
                                        <p:cTn dur="1" fill="hold" id="56">
                                          <p:stCondLst>
                                            <p:cond delay="0"/>
                                          </p:stCondLst>
                                        </p:cTn>
                                        <p:tgtEl>
                                          <p:spTgt spid="4194311"/>
                                        </p:tgtEl>
                                        <p:attrNameLst>
                                          <p:attrName>style.visibility</p:attrName>
                                        </p:attrNameLst>
                                      </p:cBhvr>
                                      <p:to>
                                        <p:strVal val="visible"/>
                                      </p:to>
                                    </p:set>
                                    <p:animEffect transition="in" filter="barn(inVertical)">
                                      <p:cBhvr>
                                        <p:cTn dur="500" id="57"/>
                                        <p:tgtEl>
                                          <p:spTgt spid="4194311"/>
                                        </p:tgtEl>
                                      </p:cBhvr>
                                    </p:animEffect>
                                  </p:childTnLst>
                                </p:cTn>
                              </p:par>
                            </p:childTnLst>
                          </p:cTn>
                        </p:par>
                      </p:childTnLst>
                    </p:cTn>
                  </p:par>
                  <p:par>
                    <p:cTn fill="hold" id="58">
                      <p:stCondLst>
                        <p:cond delay="indefinite"/>
                      </p:stCondLst>
                      <p:childTnLst>
                        <p:par>
                          <p:cTn fill="hold" id="59">
                            <p:stCondLst>
                              <p:cond delay="0"/>
                            </p:stCondLst>
                            <p:childTnLst>
                              <p:par>
                                <p:cTn fill="hold" id="60" nodeType="clickEffect" presetClass="entr" presetID="2" presetSubtype="3">
                                  <p:stCondLst>
                                    <p:cond delay="0"/>
                                  </p:stCondLst>
                                  <p:childTnLst>
                                    <p:set>
                                      <p:cBhvr>
                                        <p:cTn dur="1" fill="hold" id="61">
                                          <p:stCondLst>
                                            <p:cond delay="0"/>
                                          </p:stCondLst>
                                        </p:cTn>
                                        <p:tgtEl>
                                          <p:spTgt spid="4194312"/>
                                        </p:tgtEl>
                                        <p:attrNameLst>
                                          <p:attrName>style.visibility</p:attrName>
                                        </p:attrNameLst>
                                      </p:cBhvr>
                                      <p:to>
                                        <p:strVal val="visible"/>
                                      </p:to>
                                    </p:set>
                                    <p:anim calcmode="lin" valueType="num">
                                      <p:cBhvr additive="base">
                                        <p:cTn dur="500" fill="hold" id="62"/>
                                        <p:tgtEl>
                                          <p:spTgt spid="4194312"/>
                                        </p:tgtEl>
                                        <p:attrNameLst>
                                          <p:attrName>ppt_x</p:attrName>
                                        </p:attrNameLst>
                                      </p:cBhvr>
                                      <p:tavLst>
                                        <p:tav tm="0">
                                          <p:val>
                                            <p:strVal val="1+#ppt_w/2"/>
                                          </p:val>
                                        </p:tav>
                                        <p:tav tm="100000">
                                          <p:val>
                                            <p:strVal val="#ppt_x"/>
                                          </p:val>
                                        </p:tav>
                                      </p:tavLst>
                                    </p:anim>
                                    <p:anim calcmode="lin" valueType="num">
                                      <p:cBhvr additive="base">
                                        <p:cTn dur="500" fill="hold" id="63"/>
                                        <p:tgtEl>
                                          <p:spTgt spid="41943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uiExpand="0" build="whole"/>
      <p:bldP spid="1048649" grpId="0" uiExpand="0" build="whole"/>
      <p:bldP spid="1048650" grpId="0" uiExpand="0" build="whole"/>
      <p:bldP spid="1048651" grpId="0" uiExpand="0" build="whole"/>
      <p:bldP spid="1048652" grpId="0" uiExpand="0" build="whole"/>
      <p:bldP spid="1048653" grpId="0" uiExpand="0" build="whole"/>
    </p:bldLst>
  </p:timing>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151" name=""/>
        <p:cNvGrpSpPr/>
        <p:nvPr/>
      </p:nvGrpSpPr>
      <p:grpSpPr>
        <a:xfrm rot="0">
          <a:off x="0" y="0"/>
          <a:ext cx="0" cy="0"/>
          <a:chOff x="0" y="0"/>
          <a:chExt cx="0" cy="0"/>
        </a:xfrm>
      </p:grpSpPr>
      <p:sp>
        <p:nvSpPr>
          <p:cNvPr id="1048796"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67" name="Picture 2"/>
          <p:cNvPicPr>
            <a:picLocks/>
          </p:cNvPicPr>
          <p:nvPr>
            <p:ph sz="full" idx="1"/>
          </p:nvPr>
        </p:nvPicPr>
        <p:blipFill>
          <a:blip xmlns:r="http://schemas.openxmlformats.org/officeDocument/2006/relationships" r:embed="rId1"/>
          <a:srcRect l="0" t="0" r="0" b="0"/>
          <a:stretch>
            <a:fillRect/>
          </a:stretch>
        </p:blipFill>
        <p:spPr>
          <a:xfrm rot="0">
            <a:off x="0" y="0"/>
            <a:ext cx="6584950" cy="4114800"/>
          </a:xfrm>
          <a:prstGeom prst="rect"/>
          <a:noFill/>
          <a:ln>
            <a:noFill/>
          </a:ln>
        </p:spPr>
      </p:pic>
      <p:pic>
        <p:nvPicPr>
          <p:cNvPr id="2097268" name="Picture 3"/>
          <p:cNvPicPr>
            <a:picLocks/>
          </p:cNvPicPr>
          <p:nvPr/>
        </p:nvPicPr>
        <p:blipFill>
          <a:blip xmlns:r="http://schemas.openxmlformats.org/officeDocument/2006/relationships" r:embed="rId2"/>
          <a:srcRect l="0" t="0" r="0" b="0"/>
          <a:stretch>
            <a:fillRect/>
          </a:stretch>
        </p:blipFill>
        <p:spPr>
          <a:xfrm rot="0">
            <a:off x="0" y="4162425"/>
            <a:ext cx="4760912" cy="2695575"/>
          </a:xfrm>
          <a:prstGeom prst="rect"/>
          <a:noFill/>
          <a:ln>
            <a:noFill/>
          </a:ln>
        </p:spPr>
      </p:pic>
      <p:pic>
        <p:nvPicPr>
          <p:cNvPr id="2097269" name="Picture 4"/>
          <p:cNvPicPr>
            <a:picLocks/>
          </p:cNvPicPr>
          <p:nvPr/>
        </p:nvPicPr>
        <p:blipFill>
          <a:blip xmlns:r="http://schemas.openxmlformats.org/officeDocument/2006/relationships" r:embed="rId3"/>
          <a:srcRect l="0" t="0" r="0" b="0"/>
          <a:stretch>
            <a:fillRect/>
          </a:stretch>
        </p:blipFill>
        <p:spPr>
          <a:xfrm rot="0">
            <a:off x="5643562" y="3571875"/>
            <a:ext cx="3357562" cy="3103562"/>
          </a:xfrm>
          <a:prstGeom prst="rect"/>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152" name=""/>
        <p:cNvGrpSpPr/>
        <p:nvPr/>
      </p:nvGrpSpPr>
      <p:grpSpPr>
        <a:xfrm rot="0">
          <a:off x="0" y="0"/>
          <a:ext cx="0" cy="0"/>
          <a:chOff x="0" y="0"/>
          <a:chExt cx="0" cy="0"/>
        </a:xfrm>
      </p:grpSpPr>
      <p:sp>
        <p:nvSpPr>
          <p:cNvPr id="1048797"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endParaRPr altLang="en-US" lang="zh-CN"/>
          </a:p>
        </p:txBody>
      </p:sp>
      <p:pic>
        <p:nvPicPr>
          <p:cNvPr id="2097270" name="Picture 2"/>
          <p:cNvPicPr>
            <a:picLocks/>
          </p:cNvPicPr>
          <p:nvPr>
            <p:ph sz="full" idx="1"/>
          </p:nvPr>
        </p:nvPicPr>
        <p:blipFill>
          <a:blip xmlns:r="http://schemas.openxmlformats.org/officeDocument/2006/relationships" r:embed="rId1"/>
          <a:srcRect l="0" t="0" r="0" b="0"/>
          <a:stretch>
            <a:fillRect/>
          </a:stretch>
        </p:blipFill>
        <p:spPr>
          <a:xfrm rot="0">
            <a:off x="142875" y="0"/>
            <a:ext cx="5749925" cy="4114800"/>
          </a:xfrm>
          <a:prstGeom prst="rect"/>
          <a:noFill/>
          <a:ln>
            <a:noFill/>
          </a:ln>
        </p:spPr>
      </p:pic>
      <p:pic>
        <p:nvPicPr>
          <p:cNvPr id="2097271" name="Picture 3"/>
          <p:cNvPicPr>
            <a:picLocks/>
          </p:cNvPicPr>
          <p:nvPr/>
        </p:nvPicPr>
        <p:blipFill>
          <a:blip xmlns:r="http://schemas.openxmlformats.org/officeDocument/2006/relationships" r:embed="rId2"/>
          <a:srcRect l="0" t="0" r="0" b="0"/>
          <a:stretch>
            <a:fillRect/>
          </a:stretch>
        </p:blipFill>
        <p:spPr>
          <a:xfrm rot="0">
            <a:off x="4429125" y="4143375"/>
            <a:ext cx="4714875" cy="2538412"/>
          </a:xfrm>
          <a:prstGeom prst="rect"/>
          <a:noFill/>
          <a:ln>
            <a:noFill/>
          </a:ln>
        </p:spPr>
      </p:pic>
      <p:pic>
        <p:nvPicPr>
          <p:cNvPr id="2097272" name="Picture 4"/>
          <p:cNvPicPr>
            <a:picLocks/>
          </p:cNvPicPr>
          <p:nvPr/>
        </p:nvPicPr>
        <p:blipFill>
          <a:blip xmlns:r="http://schemas.openxmlformats.org/officeDocument/2006/relationships" r:embed="rId3"/>
          <a:srcRect l="0" t="0" r="0" b="0"/>
          <a:stretch>
            <a:fillRect/>
          </a:stretch>
        </p:blipFill>
        <p:spPr>
          <a:xfrm rot="0">
            <a:off x="5624512" y="571500"/>
            <a:ext cx="3519487" cy="1514475"/>
          </a:xfrm>
          <a:prstGeom prst="rect"/>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153" name=""/>
        <p:cNvGrpSpPr/>
        <p:nvPr/>
      </p:nvGrpSpPr>
      <p:grpSpPr>
        <a:xfrm rot="0">
          <a:off x="0" y="0"/>
          <a:ext cx="0" cy="0"/>
          <a:chOff x="0" y="0"/>
          <a:chExt cx="0" cy="0"/>
        </a:xfrm>
      </p:grpSpPr>
      <p:sp>
        <p:nvSpPr>
          <p:cNvPr id="1048798" name="标题 1"/>
          <p:cNvSpPr/>
          <p:nvPr>
            <p:ph type="title" sz="full" idx="0"/>
          </p:nvPr>
        </p:nvSpPr>
        <p:spPr>
          <a:xfrm rot="0">
            <a:off x="685800" y="533400"/>
            <a:ext cx="7772400" cy="114300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4400" i="0" u="none">
                <a:solidFill>
                  <a:schemeClr val="lt2"/>
                </a:solidFill>
                <a:latin typeface="Tahoma" pitchFamily="34" charset="0"/>
                <a:ea typeface="宋体" pitchFamily="2" charset="-122"/>
                <a:sym typeface="Tahoma" pitchFamily="34" charset="0"/>
              </a:defRPr>
            </a:lvl1pPr>
          </a:lstStyle>
          <a:p>
            <a:r>
              <a:rPr altLang="zh-CN" lang="en-US"/>
              <a:t>2.4 </a:t>
            </a:r>
            <a:r>
              <a:rPr altLang="en-US" lang="zh-CN"/>
              <a:t>引向天线和背射天线</a:t>
            </a:r>
            <a:r>
              <a:rPr altLang="zh-CN" lang="en-US"/>
              <a:t>(</a:t>
            </a:r>
            <a:r>
              <a:rPr altLang="en-US" lang="zh-CN"/>
              <a:t>自看</a:t>
            </a:r>
            <a:r>
              <a:rPr altLang="zh-CN" lang="en-US"/>
              <a:t>)</a:t>
            </a:r>
          </a:p>
        </p:txBody>
      </p:sp>
      <p:sp>
        <p:nvSpPr>
          <p:cNvPr id="1048799" name="内容占位符 2" descr="Rectangle: Click to edit Master text styles Second level Third level Fourth level Fifth level"/>
          <p:cNvSpPr/>
          <p:nvPr>
            <p:ph sz="full" idx="1"/>
          </p:nvPr>
        </p:nvSpPr>
        <p:spPr>
          <a:xfrm rot="0">
            <a:off x="838200" y="1905000"/>
            <a:ext cx="7772400" cy="41148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Clr>
                <a:schemeClr val="hlink"/>
              </a:buClr>
              <a:buSzPct val="110000"/>
              <a:buFont typeface="Wingdings" pitchFamily="2" charset="2"/>
              <a:buBlip>
                <a:blip xmlns:r="http://schemas.openxmlformats.org/officeDocument/2006/relationships" r:embed="rId1"/>
              </a:buBlip>
              <a:defRPr baseline="0" b="0" sz="3200" i="0" u="none">
                <a:solidFill>
                  <a:schemeClr val="dk1"/>
                </a:solidFill>
                <a:latin typeface="Tahoma" pitchFamily="34" charset="0"/>
                <a:ea typeface="宋体" pitchFamily="2" charset="-122"/>
                <a:sym typeface="Tahoma" pitchFamily="34" charset="0"/>
              </a:defRPr>
            </a:lvl1pPr>
            <a:lvl2pPr algn="l" fontAlgn="base" indent="-285750" latinLnBrk="1" marL="742950" rtl="0">
              <a:lnSpc>
                <a:spcPct val="100000"/>
              </a:lnSpc>
              <a:spcBef>
                <a:spcPct val="20000"/>
              </a:spcBef>
              <a:spcAft>
                <a:spcPct val="0"/>
              </a:spcAft>
              <a:buClr>
                <a:schemeClr val="dk1"/>
              </a:buClr>
              <a:buSzPct val="60000"/>
              <a:buFont typeface="Wingdings" pitchFamily="2" charset="2"/>
              <a:buChar char="n"/>
              <a:defRPr baseline="0" b="0" sz="2800" i="0" u="none">
                <a:solidFill>
                  <a:schemeClr val="dk1"/>
                </a:solidFill>
                <a:latin typeface="Tahoma" pitchFamily="34" charset="0"/>
                <a:ea typeface="宋体" pitchFamily="2" charset="-122"/>
                <a:sym typeface="Tahoma" pitchFamily="34" charset="0"/>
              </a:defRPr>
            </a:lvl2pPr>
            <a:lvl3pPr algn="l" fontAlgn="base" indent="-228600" latinLnBrk="1" marL="1143000" rtl="0">
              <a:lnSpc>
                <a:spcPct val="100000"/>
              </a:lnSpc>
              <a:spcBef>
                <a:spcPct val="20000"/>
              </a:spcBef>
              <a:spcAft>
                <a:spcPct val="0"/>
              </a:spcAft>
              <a:buClr>
                <a:schemeClr val="hlink"/>
              </a:buClr>
              <a:buSzPct val="95000"/>
              <a:buFont typeface="Wingdings" pitchFamily="2" charset="2"/>
              <a:buChar char="w"/>
              <a:defRPr baseline="0" b="0" sz="2400" i="0" u="none">
                <a:solidFill>
                  <a:schemeClr val="dk1"/>
                </a:solidFill>
                <a:latin typeface="Tahoma" pitchFamily="34" charset="0"/>
                <a:ea typeface="宋体" pitchFamily="2" charset="-122"/>
                <a:sym typeface="Tahoma" pitchFamily="34" charset="0"/>
              </a:defRPr>
            </a:lvl3pPr>
            <a:lvl4pPr algn="l" fontAlgn="base" indent="-228600" latinLnBrk="1" marL="1600200" rtl="0">
              <a:lnSpc>
                <a:spcPct val="100000"/>
              </a:lnSpc>
              <a:spcBef>
                <a:spcPct val="20000"/>
              </a:spcBef>
              <a:spcAft>
                <a:spcPct val="0"/>
              </a:spcAft>
              <a:buClr>
                <a:schemeClr val="dk1"/>
              </a:buClr>
              <a:buSzPct val="65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4pPr>
            <a:lvl5pPr algn="l" fontAlgn="base" indent="-228600" latinLnBrk="1" marL="2057400" rtl="0">
              <a:lnSpc>
                <a:spcPct val="100000"/>
              </a:lnSpc>
              <a:spcBef>
                <a:spcPct val="20000"/>
              </a:spcBef>
              <a:spcAft>
                <a:spcPct val="0"/>
              </a:spcAft>
              <a:buClr>
                <a:schemeClr val="hlink"/>
              </a:buClr>
              <a:buSzPct val="60000"/>
              <a:buFont typeface="Wingdings" pitchFamily="2" charset="2"/>
              <a:buChar char="n"/>
              <a:defRPr baseline="0" b="0" sz="2000" i="0" u="none">
                <a:solidFill>
                  <a:schemeClr val="dk1"/>
                </a:solidFill>
                <a:latin typeface="Tahoma" pitchFamily="34" charset="0"/>
                <a:ea typeface="宋体" pitchFamily="2" charset="-122"/>
                <a:sym typeface="Tahoma" pitchFamily="34" charset="0"/>
              </a:defRPr>
            </a:lvl5pPr>
          </a:lstStyle>
          <a:p>
            <a:endParaRPr altLang="en-US"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89" name=""/>
        <p:cNvGrpSpPr/>
        <p:nvPr/>
      </p:nvGrpSpPr>
      <p:grpSpPr>
        <a:xfrm rot="0">
          <a:off x="0" y="0"/>
          <a:ext cx="0" cy="0"/>
          <a:chOff x="0" y="0"/>
          <a:chExt cx="0" cy="0"/>
        </a:xfrm>
      </p:grpSpPr>
      <p:pic>
        <p:nvPicPr>
          <p:cNvPr id="2097168" name="Picture 2"/>
          <p:cNvPicPr>
            <a:picLocks/>
          </p:cNvPicPr>
          <p:nvPr>
            <p:ph sz="full" idx="1"/>
          </p:nvPr>
        </p:nvPicPr>
        <p:blipFill>
          <a:blip xmlns:r="http://schemas.openxmlformats.org/officeDocument/2006/relationships" r:embed="rId1"/>
          <a:srcRect l="0" t="0" r="0" b="0"/>
          <a:stretch>
            <a:fillRect/>
          </a:stretch>
        </p:blipFill>
        <p:spPr>
          <a:xfrm rot="0">
            <a:off x="428625" y="285750"/>
            <a:ext cx="7399337" cy="5091112"/>
          </a:xfrm>
          <a:prstGeom prst="rect"/>
          <a:noFill/>
          <a:ln>
            <a:noFill/>
          </a:ln>
        </p:spPr>
      </p:pic>
      <p:sp>
        <p:nvSpPr>
          <p:cNvPr id="1048654" name="矩形 4"/>
          <p:cNvSpPr/>
          <p:nvPr/>
        </p:nvSpPr>
        <p:spPr>
          <a:xfrm rot="0">
            <a:off x="4786312" y="5286375"/>
            <a:ext cx="291147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r>
              <a:rPr altLang="en-US" lang="zh-CN"/>
              <a:t>这里，在该平面</a:t>
            </a:r>
            <a:r>
              <a:rPr altLang="zh-CN" lang="en-US">
                <a:sym typeface="Symbol" pitchFamily="18" charset="2"/>
              </a:rPr>
              <a:t>=</a:t>
            </a:r>
            <a:r>
              <a:rPr altLang="en-US" lang="zh-CN">
                <a:sym typeface="Symbol" pitchFamily="18" charset="2"/>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90" name=""/>
        <p:cNvGrpSpPr/>
        <p:nvPr/>
      </p:nvGrpSpPr>
      <p:grpSpPr>
        <a:xfrm rot="0">
          <a:off x="0" y="0"/>
          <a:ext cx="0" cy="0"/>
          <a:chOff x="0" y="0"/>
          <a:chExt cx="0" cy="0"/>
        </a:xfrm>
      </p:grpSpPr>
      <p:pic>
        <p:nvPicPr>
          <p:cNvPr id="2097169" name="Picture 2"/>
          <p:cNvPicPr>
            <a:picLocks/>
          </p:cNvPicPr>
          <p:nvPr>
            <p:ph sz="full" idx="1"/>
          </p:nvPr>
        </p:nvPicPr>
        <p:blipFill>
          <a:blip xmlns:r="http://schemas.openxmlformats.org/officeDocument/2006/relationships" r:embed="rId1"/>
          <a:srcRect l="0" t="0" r="0" b="0"/>
          <a:stretch>
            <a:fillRect/>
          </a:stretch>
        </p:blipFill>
        <p:spPr>
          <a:xfrm rot="0">
            <a:off x="642937" y="0"/>
            <a:ext cx="7929562" cy="6075362"/>
          </a:xfrm>
          <a:prstGeom prst="rect"/>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91" name=""/>
        <p:cNvGrpSpPr/>
        <p:nvPr/>
      </p:nvGrpSpPr>
      <p:grpSpPr>
        <a:xfrm rot="0">
          <a:off x="0" y="0"/>
          <a:ext cx="0" cy="0"/>
          <a:chOff x="0" y="0"/>
          <a:chExt cx="0" cy="0"/>
        </a:xfrm>
      </p:grpSpPr>
      <p:grpSp>
        <p:nvGrpSpPr>
          <p:cNvPr id="92" name=""/>
          <p:cNvGrpSpPr/>
          <p:nvPr/>
        </p:nvGrpSpPr>
        <p:grpSpPr>
          <a:xfrm rot="0">
            <a:off x="914400" y="1295400"/>
            <a:ext cx="7467600" cy="1947862"/>
            <a:chOff x="720" y="864"/>
            <a:chExt cx="4704" cy="1227"/>
          </a:xfrm>
        </p:grpSpPr>
        <p:graphicFrame>
          <p:nvGraphicFramePr>
            <p:cNvPr id="4194313" name=""/>
            <p:cNvGraphicFramePr>
              <a:graphicFrameLocks/>
            </p:cNvGraphicFramePr>
            <p:nvPr/>
          </p:nvGraphicFramePr>
          <p:xfrm rot="0">
            <a:off x="720" y="864"/>
            <a:ext cx="4704" cy="1227"/>
          </p:xfrm>
          <a:graphic>
            <a:graphicData uri="http://schemas.openxmlformats.org/presentationml/2006/ole">
              <mc:AlternateContent xmlns:mc="http://schemas.openxmlformats.org/markup-compatibility/2006">
                <mc:Choice xmlns:v="urn:schemas-microsoft-com:vml" Requires="v">
                  <p:oleObj r:id="rId1" spid="" imgH="1227" imgW="4704" showAsIcon="0" progId="PBrush">
                    <p:embed followColorScheme="full"/>
                    <p:pic>
                      <p:nvPicPr>
                        <p:cNvPr id="2097170" name="Object 3" descr=""/>
                        <p:cNvPicPr>
                          <a:picLocks/>
                        </p:cNvPicPr>
                        <p:nvPr/>
                      </p:nvPicPr>
                      <p:blipFill>
                        <a:blip xmlns:r="http://schemas.openxmlformats.org/officeDocument/2006/relationships" r:embed="rId2"/>
                        <a:srcRect l="0" t="0" r="0" b="0"/>
                        <a:stretch>
                          <a:fillRect/>
                        </a:stretch>
                      </p:blipFill>
                      <p:spPr>
                        <a:xfrm rot="0">
                          <a:off x="720" y="864"/>
                          <a:ext cx="4704" cy="1227"/>
                        </a:xfrm>
                        <a:prstGeom prst="rect"/>
                        <a:noFill/>
                        <a:ln>
                          <a:noFill/>
                        </a:ln>
                      </p:spPr>
                    </p:pic>
                  </p:oleObj>
                </mc:Choice>
                <mc:Fallback>
                  <p:oleObj r:id="rId1" spid="" imgH="1227" imgW="4704" showAsIcon="0" progId="PBrush">
                    <p:embed followColorScheme="full"/>
                    <p:pic>
                      <p:nvPicPr>
                        <p:cNvPr id="2097170" name="Object 3" descr=""/>
                        <p:cNvPicPr>
                          <a:picLocks/>
                        </p:cNvPicPr>
                        <p:nvPr/>
                      </p:nvPicPr>
                      <p:blipFill>
                        <a:blip xmlns:r="http://schemas.openxmlformats.org/officeDocument/2006/relationships" r:embed="rId2"/>
                        <a:srcRect l="0" t="0" r="0" b="0"/>
                        <a:stretch>
                          <a:fillRect/>
                        </a:stretch>
                      </p:blipFill>
                      <p:spPr>
                        <a:xfrm rot="0">
                          <a:off x="720" y="864"/>
                          <a:ext cx="4704" cy="1227"/>
                        </a:xfrm>
                        <a:prstGeom prst="rect"/>
                        <a:noFill/>
                        <a:ln>
                          <a:noFill/>
                        </a:ln>
                      </p:spPr>
                    </p:pic>
                  </p:oleObj>
                </mc:Fallback>
              </mc:AlternateContent>
            </a:graphicData>
          </a:graphic>
        </p:graphicFrame>
        <p:sp>
          <p:nvSpPr>
            <p:cNvPr id="1048655" name="Text Box 4"/>
            <p:cNvSpPr txBox="1"/>
            <p:nvPr/>
          </p:nvSpPr>
          <p:spPr>
            <a:xfrm rot="0">
              <a:off x="1152" y="1632"/>
              <a:ext cx="480"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/4</a:t>
              </a:r>
            </a:p>
          </p:txBody>
        </p:sp>
        <p:sp>
          <p:nvSpPr>
            <p:cNvPr id="1048656" name="Text Box 5"/>
            <p:cNvSpPr txBox="1"/>
            <p:nvPr/>
          </p:nvSpPr>
          <p:spPr>
            <a:xfrm rot="0">
              <a:off x="2304" y="1632"/>
              <a:ext cx="480"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/2</a:t>
              </a:r>
            </a:p>
          </p:txBody>
        </p:sp>
        <p:sp>
          <p:nvSpPr>
            <p:cNvPr id="1048657" name="Text Box 6"/>
            <p:cNvSpPr txBox="1"/>
            <p:nvPr/>
          </p:nvSpPr>
          <p:spPr>
            <a:xfrm rot="0">
              <a:off x="3520" y="1664"/>
              <a:ext cx="432" cy="212"/>
            </a:xfrm>
            <a:prstGeom prst="rect"/>
            <a:solidFill>
              <a:schemeClr val="lt1"/>
            </a:solidFill>
            <a:ln>
              <a:noFill/>
            </a:ln>
          </p:spPr>
          <p:txBody>
            <a:bodyPr anchor="t" bIns="45720" lIns="0" rIns="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=3</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/4</a:t>
              </a:r>
            </a:p>
          </p:txBody>
        </p:sp>
        <p:sp>
          <p:nvSpPr>
            <p:cNvPr id="1048658" name="Text Box 7"/>
            <p:cNvSpPr txBox="1"/>
            <p:nvPr/>
          </p:nvSpPr>
          <p:spPr>
            <a:xfrm rot="0">
              <a:off x="4704" y="1664"/>
              <a:ext cx="384"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p>
          </p:txBody>
        </p:sp>
      </p:grpSp>
      <p:grpSp>
        <p:nvGrpSpPr>
          <p:cNvPr id="93" name=""/>
          <p:cNvGrpSpPr/>
          <p:nvPr/>
        </p:nvGrpSpPr>
        <p:grpSpPr>
          <a:xfrm rot="0">
            <a:off x="914400" y="3962400"/>
            <a:ext cx="7620000" cy="2020887"/>
            <a:chOff x="720" y="2400"/>
            <a:chExt cx="4800" cy="1273"/>
          </a:xfrm>
        </p:grpSpPr>
        <p:graphicFrame>
          <p:nvGraphicFramePr>
            <p:cNvPr id="4194314" name=""/>
            <p:cNvGraphicFramePr>
              <a:graphicFrameLocks/>
            </p:cNvGraphicFramePr>
            <p:nvPr/>
          </p:nvGraphicFramePr>
          <p:xfrm rot="0">
            <a:off x="720" y="2400"/>
            <a:ext cx="4800" cy="1273"/>
          </p:xfrm>
          <a:graphic>
            <a:graphicData uri="http://schemas.openxmlformats.org/presentationml/2006/ole">
              <mc:AlternateContent xmlns:mc="http://schemas.openxmlformats.org/markup-compatibility/2006">
                <mc:Choice xmlns:v="urn:schemas-microsoft-com:vml" Requires="v">
                  <p:oleObj r:id="rId3" spid="" imgH="1273" imgW="4800" showAsIcon="0" progId="PBrush">
                    <p:embed followColorScheme="full"/>
                    <p:pic>
                      <p:nvPicPr>
                        <p:cNvPr id="2097171" name="Object 9" descr=""/>
                        <p:cNvPicPr>
                          <a:picLocks/>
                        </p:cNvPicPr>
                        <p:nvPr/>
                      </p:nvPicPr>
                      <p:blipFill>
                        <a:blip xmlns:r="http://schemas.openxmlformats.org/officeDocument/2006/relationships" r:embed="rId4"/>
                        <a:srcRect l="0" t="0" r="0" b="0"/>
                        <a:stretch>
                          <a:fillRect/>
                        </a:stretch>
                      </p:blipFill>
                      <p:spPr>
                        <a:xfrm rot="0">
                          <a:off x="720" y="2400"/>
                          <a:ext cx="4800" cy="1273"/>
                        </a:xfrm>
                        <a:prstGeom prst="rect"/>
                        <a:noFill/>
                        <a:ln>
                          <a:noFill/>
                        </a:ln>
                      </p:spPr>
                    </p:pic>
                  </p:oleObj>
                </mc:Choice>
                <mc:Fallback>
                  <p:oleObj r:id="rId3" spid="" imgH="1273" imgW="4800" showAsIcon="0" progId="PBrush">
                    <p:embed followColorScheme="full"/>
                    <p:pic>
                      <p:nvPicPr>
                        <p:cNvPr id="2097171" name="Object 9" descr=""/>
                        <p:cNvPicPr>
                          <a:picLocks/>
                        </p:cNvPicPr>
                        <p:nvPr/>
                      </p:nvPicPr>
                      <p:blipFill>
                        <a:blip xmlns:r="http://schemas.openxmlformats.org/officeDocument/2006/relationships" r:embed="rId4"/>
                        <a:srcRect l="0" t="0" r="0" b="0"/>
                        <a:stretch>
                          <a:fillRect/>
                        </a:stretch>
                      </p:blipFill>
                      <p:spPr>
                        <a:xfrm rot="0">
                          <a:off x="720" y="2400"/>
                          <a:ext cx="4800" cy="1273"/>
                        </a:xfrm>
                        <a:prstGeom prst="rect"/>
                        <a:noFill/>
                        <a:ln>
                          <a:noFill/>
                        </a:ln>
                      </p:spPr>
                    </p:pic>
                  </p:oleObj>
                </mc:Fallback>
              </mc:AlternateContent>
            </a:graphicData>
          </a:graphic>
        </p:graphicFrame>
        <p:sp>
          <p:nvSpPr>
            <p:cNvPr id="1048659" name="Text Box 10"/>
            <p:cNvSpPr txBox="1"/>
            <p:nvPr/>
          </p:nvSpPr>
          <p:spPr>
            <a:xfrm rot="0">
              <a:off x="4752" y="3168"/>
              <a:ext cx="384"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p>
          </p:txBody>
        </p:sp>
        <p:sp>
          <p:nvSpPr>
            <p:cNvPr id="1048660" name="Text Box 11"/>
            <p:cNvSpPr txBox="1"/>
            <p:nvPr/>
          </p:nvSpPr>
          <p:spPr>
            <a:xfrm rot="0">
              <a:off x="3504" y="3216"/>
              <a:ext cx="432" cy="212"/>
            </a:xfrm>
            <a:prstGeom prst="rect"/>
            <a:solidFill>
              <a:schemeClr val="lt1"/>
            </a:solidFill>
            <a:ln>
              <a:noFill/>
            </a:ln>
          </p:spPr>
          <p:txBody>
            <a:bodyPr anchor="t" bIns="45720" lIns="0" rIns="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=3</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/4</a:t>
              </a:r>
            </a:p>
          </p:txBody>
        </p:sp>
        <p:sp>
          <p:nvSpPr>
            <p:cNvPr id="1048661" name="Text Box 12"/>
            <p:cNvSpPr txBox="1"/>
            <p:nvPr/>
          </p:nvSpPr>
          <p:spPr>
            <a:xfrm rot="0">
              <a:off x="2304" y="3216"/>
              <a:ext cx="480"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/2</a:t>
              </a:r>
            </a:p>
          </p:txBody>
        </p:sp>
        <p:sp>
          <p:nvSpPr>
            <p:cNvPr id="1048662" name="Text Box 13"/>
            <p:cNvSpPr txBox="1"/>
            <p:nvPr/>
          </p:nvSpPr>
          <p:spPr>
            <a:xfrm rot="0">
              <a:off x="1104" y="3200"/>
              <a:ext cx="480" cy="2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zh-CN" sz="1600" i="1" lang="en-US">
                  <a:latin typeface="Times New Roman" pitchFamily="18" charset="0"/>
                </a:rPr>
                <a:t>H</a:t>
              </a:r>
              <a:r>
                <a:rPr altLang="zh-CN" sz="1600" lang="en-US">
                  <a:latin typeface="Times New Roman" pitchFamily="18" charset="0"/>
                </a:rPr>
                <a:t>=</a:t>
              </a:r>
              <a:r>
                <a:rPr altLang="zh-CN" sz="1600" i="1" lang="en-US">
                  <a:latin typeface="Times New Roman" pitchFamily="18" charset="0"/>
                  <a:sym typeface="Symbol" pitchFamily="18" charset="2"/>
                </a:rPr>
                <a:t></a:t>
              </a:r>
              <a:r>
                <a:rPr altLang="zh-CN" sz="1600" lang="en-US">
                  <a:latin typeface="Times New Roman" pitchFamily="18" charset="0"/>
                  <a:sym typeface="Symbol" pitchFamily="18" charset="2"/>
                </a:rPr>
                <a:t>/4</a:t>
              </a:r>
            </a:p>
          </p:txBody>
        </p:sp>
      </p:grpSp>
      <p:sp>
        <p:nvSpPr>
          <p:cNvPr id="1048663" name="Text Box 14"/>
          <p:cNvSpPr txBox="1"/>
          <p:nvPr/>
        </p:nvSpPr>
        <p:spPr>
          <a:xfrm rot="0">
            <a:off x="1143000" y="762000"/>
            <a:ext cx="7086600" cy="396875"/>
          </a:xfrm>
          <a:prstGeom prst="rect"/>
          <a:gradFill rotWithShape="0">
            <a:gsLst>
              <a:gs pos="0">
                <a:srgbClr val="FFFFFF">
                  <a:alpha val="100000"/>
                </a:srgbClr>
              </a:gs>
              <a:gs pos="50000">
                <a:srgbClr val="DDEBCF">
                  <a:alpha val="100000"/>
                </a:srgbClr>
              </a:gs>
              <a:gs pos="100000">
                <a:srgbClr val="FFFFFF">
                  <a:alpha val="100000"/>
                </a:srgbClr>
              </a:gs>
            </a:gsLst>
            <a:lin ang="5400000" scaled="1"/>
          </a:gra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sz="2000" lang="zh-CN">
                <a:latin typeface="宋体" pitchFamily="2" charset="-122"/>
              </a:rPr>
              <a:t>在地面上的</a:t>
            </a:r>
            <a:r>
              <a:rPr altLang="en-US" b="1" sz="2000" lang="zh-CN">
                <a:solidFill>
                  <a:srgbClr val="ED6613"/>
                </a:solidFill>
                <a:latin typeface="宋体" pitchFamily="2" charset="-122"/>
              </a:rPr>
              <a:t>半波振子</a:t>
            </a:r>
            <a:r>
              <a:rPr altLang="en-US" b="1" sz="2000" lang="zh-CN">
                <a:latin typeface="宋体" pitchFamily="2" charset="-122"/>
              </a:rPr>
              <a:t>不同架设高度时</a:t>
            </a:r>
            <a:r>
              <a:rPr altLang="en-US" b="1" sz="2000" i="1" lang="zh-CN">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=90</a:t>
            </a:r>
            <a:r>
              <a:rPr altLang="en-US" b="1" sz="2000" lang="zh-CN">
                <a:solidFill>
                  <a:srgbClr val="ED6613"/>
                </a:solidFill>
                <a:latin typeface="宋体" pitchFamily="2" charset="-122"/>
                <a:sym typeface="Symbol" pitchFamily="18" charset="2"/>
              </a:rPr>
              <a:t></a:t>
            </a:r>
            <a:r>
              <a:rPr altLang="zh-CN" b="1" sz="2000" lang="en-US">
                <a:latin typeface="宋体" pitchFamily="2" charset="-122"/>
              </a:rPr>
              <a:t>的铅垂平面方向图</a:t>
            </a:r>
          </a:p>
        </p:txBody>
      </p:sp>
      <p:sp>
        <p:nvSpPr>
          <p:cNvPr id="1048664" name="Text Box 15"/>
          <p:cNvSpPr txBox="1"/>
          <p:nvPr/>
        </p:nvSpPr>
        <p:spPr>
          <a:xfrm rot="0">
            <a:off x="1143000" y="3429000"/>
            <a:ext cx="7086600" cy="396875"/>
          </a:xfrm>
          <a:prstGeom prst="rect"/>
          <a:gradFill rotWithShape="0">
            <a:gsLst>
              <a:gs pos="0">
                <a:srgbClr val="FFFFFF">
                  <a:alpha val="100000"/>
                </a:srgbClr>
              </a:gs>
              <a:gs pos="50000">
                <a:srgbClr val="CCECFF">
                  <a:alpha val="100000"/>
                </a:srgbClr>
              </a:gs>
              <a:gs pos="100000">
                <a:srgbClr val="FFFFFF">
                  <a:alpha val="100000"/>
                </a:srgbClr>
              </a:gs>
            </a:gsLst>
            <a:lin ang="5400000" scaled="1"/>
          </a:gra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1pPr>
            <a:lvl2pPr algn="l" fontAlgn="base" indent="0" latinLnBrk="1" marL="4572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2pPr>
            <a:lvl3pPr algn="l" fontAlgn="base" indent="0" latinLnBrk="1" marL="9144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3pPr>
            <a:lvl4pPr algn="l" fontAlgn="base" indent="0" latinLnBrk="1" marL="13716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4pPr>
            <a:lvl5pPr algn="l" fontAlgn="base" indent="0" latinLnBrk="1" marL="1828800" rtl="0">
              <a:lnSpc>
                <a:spcPct val="100000"/>
              </a:lnSpc>
              <a:spcBef>
                <a:spcPct val="0"/>
              </a:spcBef>
              <a:spcAft>
                <a:spcPct val="0"/>
              </a:spcAft>
              <a:buFontTx/>
              <a:buNone/>
              <a:defRPr baseline="0" b="0" sz="2400" i="0" u="none">
                <a:solidFill>
                  <a:schemeClr val="dk1"/>
                </a:solidFill>
                <a:latin typeface="Tahoma" pitchFamily="34" charset="0"/>
                <a:ea typeface="宋体" pitchFamily="2" charset="-122"/>
                <a:sym typeface="Tahoma" pitchFamily="34" charset="0"/>
              </a:defRPr>
            </a:lvl5pPr>
          </a:lstStyle>
          <a:p>
            <a:pPr eaLnBrk="1" hangingPunct="1" latinLnBrk="1" lvl="0">
              <a:spcBef>
                <a:spcPct val="50000"/>
              </a:spcBef>
              <a:buNone/>
            </a:pPr>
            <a:r>
              <a:rPr altLang="en-US" b="1" sz="2000" lang="zh-CN">
                <a:latin typeface="宋体" pitchFamily="2" charset="-122"/>
              </a:rPr>
              <a:t>在地面上的</a:t>
            </a:r>
            <a:r>
              <a:rPr altLang="en-US" b="1" sz="2000" lang="zh-CN">
                <a:solidFill>
                  <a:srgbClr val="ED6613"/>
                </a:solidFill>
                <a:latin typeface="宋体" pitchFamily="2" charset="-122"/>
              </a:rPr>
              <a:t>半波振子</a:t>
            </a:r>
            <a:r>
              <a:rPr altLang="en-US" b="1" sz="2000" lang="zh-CN">
                <a:latin typeface="宋体" pitchFamily="2" charset="-122"/>
              </a:rPr>
              <a:t>不同架设高度时</a:t>
            </a:r>
            <a:r>
              <a:rPr altLang="en-US" b="1" sz="2000" i="1" lang="zh-CN">
                <a:solidFill>
                  <a:srgbClr val="ED6613"/>
                </a:solidFill>
                <a:latin typeface="Times New Roman" pitchFamily="18" charset="0"/>
                <a:sym typeface="Symbol" pitchFamily="18" charset="2"/>
              </a:rPr>
              <a:t> </a:t>
            </a:r>
            <a:r>
              <a:rPr altLang="en-US" b="1" sz="2000" lang="zh-CN">
                <a:solidFill>
                  <a:srgbClr val="ED6613"/>
                </a:solidFill>
                <a:latin typeface="Times New Roman" pitchFamily="18" charset="0"/>
                <a:sym typeface="Symbol" pitchFamily="18" charset="2"/>
              </a:rPr>
              <a:t>=0</a:t>
            </a:r>
            <a:r>
              <a:rPr altLang="en-US" b="1" sz="2000" lang="zh-CN">
                <a:solidFill>
                  <a:srgbClr val="ED6613"/>
                </a:solidFill>
                <a:latin typeface="宋体" pitchFamily="2" charset="-122"/>
                <a:sym typeface="Symbol" pitchFamily="18" charset="2"/>
              </a:rPr>
              <a:t></a:t>
            </a:r>
            <a:r>
              <a:rPr altLang="zh-CN" b="1" sz="2000" lang="en-US">
                <a:latin typeface="宋体" pitchFamily="2" charset="-122"/>
              </a:rPr>
              <a:t>的铅垂平面方向图</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3">
                                  <p:stCondLst>
                                    <p:cond delay="0"/>
                                  </p:stCondLst>
                                  <p:childTnLst>
                                    <p:set>
                                      <p:cBhvr>
                                        <p:cTn dur="1" fill="hold" id="6">
                                          <p:stCondLst>
                                            <p:cond delay="0"/>
                                          </p:stCondLst>
                                        </p:cTn>
                                        <p:tgtEl>
                                          <p:spTgt spid="1048663"/>
                                        </p:tgtEl>
                                        <p:attrNameLst>
                                          <p:attrName>style.visibility</p:attrName>
                                        </p:attrNameLst>
                                      </p:cBhvr>
                                      <p:to>
                                        <p:strVal val="visible"/>
                                      </p:to>
                                    </p:set>
                                    <p:anim calcmode="lin" valueType="num">
                                      <p:cBhvr additive="base">
                                        <p:cTn dur="500" fill="hold" id="7"/>
                                        <p:tgtEl>
                                          <p:spTgt spid="1048663"/>
                                        </p:tgtEl>
                                        <p:attrNameLst>
                                          <p:attrName>ppt_x</p:attrName>
                                        </p:attrNameLst>
                                      </p:cBhvr>
                                      <p:tavLst>
                                        <p:tav tm="0">
                                          <p:val>
                                            <p:strVal val="1+#ppt_w/2"/>
                                          </p:val>
                                        </p:tav>
                                        <p:tav tm="100000">
                                          <p:val>
                                            <p:strVal val="#ppt_x"/>
                                          </p:val>
                                        </p:tav>
                                      </p:tavLst>
                                    </p:anim>
                                    <p:anim calcmode="lin" valueType="num">
                                      <p:cBhvr additive="base">
                                        <p:cTn dur="500" fill="hold" id="8"/>
                                        <p:tgtEl>
                                          <p:spTgt spid="104866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3" presetSubtype="5">
                                  <p:stCondLst>
                                    <p:cond delay="0"/>
                                  </p:stCondLst>
                                  <p:childTnLst>
                                    <p:set>
                                      <p:cBhvr>
                                        <p:cTn dur="1" fill="hold" id="12">
                                          <p:stCondLst>
                                            <p:cond delay="0"/>
                                          </p:stCondLst>
                                        </p:cTn>
                                        <p:tgtEl>
                                          <p:spTgt spid="92"/>
                                        </p:tgtEl>
                                        <p:attrNameLst>
                                          <p:attrName>style.visibility</p:attrName>
                                        </p:attrNameLst>
                                      </p:cBhvr>
                                      <p:to>
                                        <p:strVal val="visible"/>
                                      </p:to>
                                    </p:set>
                                    <p:animEffect transition="in" filter="blinds(vertical)">
                                      <p:cBhvr>
                                        <p:cTn dur="500" id="13"/>
                                        <p:tgtEl>
                                          <p:spTgt spid="9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9">
                                  <p:stCondLst>
                                    <p:cond delay="0"/>
                                  </p:stCondLst>
                                  <p:childTnLst>
                                    <p:set>
                                      <p:cBhvr>
                                        <p:cTn dur="1" fill="hold" id="17">
                                          <p:stCondLst>
                                            <p:cond delay="0"/>
                                          </p:stCondLst>
                                        </p:cTn>
                                        <p:tgtEl>
                                          <p:spTgt spid="1048664"/>
                                        </p:tgtEl>
                                        <p:attrNameLst>
                                          <p:attrName>style.visibility</p:attrName>
                                        </p:attrNameLst>
                                      </p:cBhvr>
                                      <p:to>
                                        <p:strVal val="visible"/>
                                      </p:to>
                                    </p:set>
                                    <p:anim calcmode="lin" valueType="num">
                                      <p:cBhvr additive="base">
                                        <p:cTn dur="500" fill="hold" id="18"/>
                                        <p:tgtEl>
                                          <p:spTgt spid="1048664"/>
                                        </p:tgtEl>
                                        <p:attrNameLst>
                                          <p:attrName>ppt_x</p:attrName>
                                        </p:attrNameLst>
                                      </p:cBhvr>
                                      <p:tavLst>
                                        <p:tav tm="0">
                                          <p:val>
                                            <p:strVal val="0-#ppt_w/2"/>
                                          </p:val>
                                        </p:tav>
                                        <p:tav tm="100000">
                                          <p:val>
                                            <p:strVal val="#ppt_x"/>
                                          </p:val>
                                        </p:tav>
                                      </p:tavLst>
                                    </p:anim>
                                    <p:anim calcmode="lin" valueType="num">
                                      <p:cBhvr additive="base">
                                        <p:cTn dur="500" fill="hold" id="19"/>
                                        <p:tgtEl>
                                          <p:spTgt spid="1048664"/>
                                        </p:tgtEl>
                                        <p:attrNameLst>
                                          <p:attrName>ppt_y</p:attrName>
                                        </p:attrNameLst>
                                      </p:cBhvr>
                                      <p:tavLst>
                                        <p:tav tm="0">
                                          <p:val>
                                            <p:strVal val="0-#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5" presetSubtype="5">
                                  <p:stCondLst>
                                    <p:cond delay="0"/>
                                  </p:stCondLst>
                                  <p:childTnLst>
                                    <p:set>
                                      <p:cBhvr>
                                        <p:cTn dur="1" fill="hold" id="23">
                                          <p:stCondLst>
                                            <p:cond delay="0"/>
                                          </p:stCondLst>
                                        </p:cTn>
                                        <p:tgtEl>
                                          <p:spTgt spid="93"/>
                                        </p:tgtEl>
                                        <p:attrNameLst>
                                          <p:attrName>style.visibility</p:attrName>
                                        </p:attrNameLst>
                                      </p:cBhvr>
                                      <p:to>
                                        <p:strVal val="visible"/>
                                      </p:to>
                                    </p:set>
                                    <p:animEffect transition="in" filter="checkerboard(down)">
                                      <p:cBhvr>
                                        <p:cTn dur="500" id="24"/>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3" grpId="0" uiExpand="0" build="whole" animBg="1"/>
      <p:bldP spid="1048664" grpId="0" uiExpand="0" build="whole" animBg="1"/>
    </p:bldLst>
  </p:timing>
</p:sld>
</file>

<file path=ppt/theme/theme1.xml><?xml version="1.0" encoding="utf-8"?>
<a:theme xmlns:a="http://schemas.openxmlformats.org/drawingml/2006/main" name="Office 主题">
  <a:themeElements>
    <a:clrScheme name="Default Color Scheme">
      <a:dk1>
        <a:srgbClr val="40458C"/>
      </a:dk1>
      <a:lt1>
        <a:srgbClr val="FFFFFF"/>
      </a:lt1>
      <a:dk2>
        <a:srgbClr val="B7C1EB"/>
      </a:dk2>
      <a:lt2>
        <a:srgbClr val="660066"/>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FFFFFF"/>
        </a:dk1>
        <a:lt1>
          <a:srgbClr val="40458C"/>
        </a:lt1>
        <a:dk2>
          <a:srgbClr val="000000"/>
        </a:dk2>
        <a:lt2>
          <a:srgbClr val="FFFFCC"/>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extraClrScheme>
    <a:extraClrScheme>
      <a:clrScheme name="Default Color Scheme 2">
        <a:dk1>
          <a:srgbClr val="40458C"/>
        </a:dk1>
        <a:lt1>
          <a:srgbClr val="FFFFFF"/>
        </a:lt1>
        <a:dk2>
          <a:srgbClr val="B7C1EB"/>
        </a:dk2>
        <a:lt2>
          <a:srgbClr val="660066"/>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extraClrScheme>
    <a:extraClrScheme>
      <a:clrScheme name="Default Color Scheme 3">
        <a:dk1>
          <a:srgbClr val="000000"/>
        </a:dk1>
        <a:lt1>
          <a:srgbClr val="FFFFFF"/>
        </a:lt1>
        <a:dk2>
          <a:srgbClr val="B2B2B2"/>
        </a:dk2>
        <a:lt2>
          <a:srgbClr val="4D4D4D"/>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extraClrScheme>
    <a:extraClrScheme>
      <a:clrScheme name="Default Color Scheme 4">
        <a:dk1>
          <a:srgbClr val="333300"/>
        </a:dk1>
        <a:lt1>
          <a:srgbClr val="FFFFFF"/>
        </a:lt1>
        <a:dk2>
          <a:srgbClr val="B2B2B2"/>
        </a:dk2>
        <a:lt2>
          <a:srgbClr val="663300"/>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extraClrScheme>
    <a:extraClrScheme>
      <a:clrScheme name="Default Color Scheme 5">
        <a:dk1>
          <a:srgbClr val="FFFFFF"/>
        </a:dk1>
        <a:lt1>
          <a:srgbClr val="003366"/>
        </a:lt1>
        <a:dk2>
          <a:srgbClr val="000000"/>
        </a:dk2>
        <a:lt2>
          <a:srgbClr val="CCFFCC"/>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extraClrScheme>
    <a:extraClrScheme>
      <a:clrScheme name="Default Color Scheme 6">
        <a:dk1>
          <a:srgbClr val="FFFFFF"/>
        </a:dk1>
        <a:lt1>
          <a:srgbClr val="004A48"/>
        </a:lt1>
        <a:dk2>
          <a:srgbClr val="000000"/>
        </a:dk2>
        <a:lt2>
          <a:srgbClr val="33CCCC"/>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extraClrScheme>
    <a:extraClrScheme>
      <a:clrScheme name="Default Color Scheme 7">
        <a:dk1>
          <a:srgbClr val="FFFFFF"/>
        </a:dk1>
        <a:lt1>
          <a:srgbClr val="333300"/>
        </a:lt1>
        <a:dk2>
          <a:srgbClr val="000000"/>
        </a:dk2>
        <a:lt2>
          <a:srgbClr val="FFFFCC"/>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extraClrScheme>
    <a:extraClrScheme>
      <a:clrScheme name="Default Color Scheme 8">
        <a:dk1>
          <a:srgbClr val="003D62"/>
        </a:dk1>
        <a:lt1>
          <a:srgbClr val="FFFFFF"/>
        </a:lt1>
        <a:dk2>
          <a:srgbClr val="C8D1DA"/>
        </a:dk2>
        <a:lt2>
          <a:srgbClr val="006699"/>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线天线</dc:title>
  <dc:creator>GUO, Huiping</dc:creator>
  <cp:lastModifiedBy>tian</cp:lastModifiedBy>
  <dcterms:created xsi:type="dcterms:W3CDTF">2003-08-12T20:52:49Z</dcterms:created>
  <dcterms:modified xsi:type="dcterms:W3CDTF">2020-12-07T12:12:46Z</dcterms:modified>
</cp:coreProperties>
</file>